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7"/>
  </p:notesMasterIdLst>
  <p:sldIdLst>
    <p:sldId id="258" r:id="rId2"/>
    <p:sldId id="262" r:id="rId3"/>
    <p:sldId id="265" r:id="rId4"/>
    <p:sldId id="266" r:id="rId5"/>
    <p:sldId id="268" r:id="rId6"/>
    <p:sldId id="269" r:id="rId7"/>
    <p:sldId id="274" r:id="rId8"/>
    <p:sldId id="270" r:id="rId9"/>
    <p:sldId id="272" r:id="rId10"/>
    <p:sldId id="273" r:id="rId11"/>
    <p:sldId id="275" r:id="rId12"/>
    <p:sldId id="277" r:id="rId13"/>
    <p:sldId id="276" r:id="rId14"/>
    <p:sldId id="278" r:id="rId15"/>
    <p:sldId id="264"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2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029207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87256b181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87256b181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42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58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02509"/>
      </p:ext>
    </p:extLst>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jpg"/><Relationship Id="rId24" Type="http://schemas.openxmlformats.org/officeDocument/2006/relationships/image" Target="../media/image23.png"/><Relationship Id="rId25" Type="http://schemas.openxmlformats.org/officeDocument/2006/relationships/image" Target="../media/image24.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4.png"/><Relationship Id="rId11"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pa universidades + institutos">
  <p:cSld name="Diapositiva de título_1_1">
    <p:spTree>
      <p:nvGrpSpPr>
        <p:cNvPr id="1" name="Shape 48"/>
        <p:cNvGrpSpPr/>
        <p:nvPr/>
      </p:nvGrpSpPr>
      <p:grpSpPr>
        <a:xfrm>
          <a:off x="0" y="0"/>
          <a:ext cx="0" cy="0"/>
          <a:chOff x="0" y="0"/>
          <a:chExt cx="0" cy="0"/>
        </a:xfrm>
      </p:grpSpPr>
      <p:pic>
        <p:nvPicPr>
          <p:cNvPr id="49" name="Google Shape;49;p4"/>
          <p:cNvPicPr preferRelativeResize="0"/>
          <p:nvPr/>
        </p:nvPicPr>
        <p:blipFill rotWithShape="1">
          <a:blip r:embed="rId2">
            <a:alphaModFix/>
          </a:blip>
          <a:srcRect/>
          <a:stretch/>
        </p:blipFill>
        <p:spPr>
          <a:xfrm>
            <a:off x="-21258" y="5077769"/>
            <a:ext cx="12220903" cy="1789616"/>
          </a:xfrm>
          <a:prstGeom prst="rect">
            <a:avLst/>
          </a:prstGeom>
          <a:noFill/>
          <a:ln>
            <a:noFill/>
          </a:ln>
        </p:spPr>
      </p:pic>
      <p:sp>
        <p:nvSpPr>
          <p:cNvPr id="50" name="Google Shape;50;p4"/>
          <p:cNvSpPr/>
          <p:nvPr/>
        </p:nvSpPr>
        <p:spPr>
          <a:xfrm>
            <a:off x="-12672" y="-1693"/>
            <a:ext cx="12207300" cy="5083200"/>
          </a:xfrm>
          <a:prstGeom prst="rect">
            <a:avLst/>
          </a:prstGeom>
          <a:solidFill>
            <a:srgbClr val="2C2A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Montserrat"/>
              <a:ea typeface="Montserrat"/>
              <a:cs typeface="Montserrat"/>
              <a:sym typeface="Montserrat"/>
            </a:endParaRPr>
          </a:p>
        </p:txBody>
      </p:sp>
      <p:pic>
        <p:nvPicPr>
          <p:cNvPr id="51" name="Google Shape;51;p4"/>
          <p:cNvPicPr preferRelativeResize="0"/>
          <p:nvPr/>
        </p:nvPicPr>
        <p:blipFill rotWithShape="1">
          <a:blip r:embed="rId3">
            <a:alphaModFix/>
          </a:blip>
          <a:srcRect/>
          <a:stretch/>
        </p:blipFill>
        <p:spPr>
          <a:xfrm>
            <a:off x="8030706" y="2078"/>
            <a:ext cx="4163876" cy="4051233"/>
          </a:xfrm>
          <a:prstGeom prst="rect">
            <a:avLst/>
          </a:prstGeom>
          <a:noFill/>
          <a:ln>
            <a:noFill/>
          </a:ln>
        </p:spPr>
      </p:pic>
      <p:sp>
        <p:nvSpPr>
          <p:cNvPr id="52" name="Google Shape;52;p4"/>
          <p:cNvSpPr txBox="1">
            <a:spLocks noGrp="1"/>
          </p:cNvSpPr>
          <p:nvPr>
            <p:ph type="title"/>
          </p:nvPr>
        </p:nvSpPr>
        <p:spPr>
          <a:xfrm>
            <a:off x="838200" y="365125"/>
            <a:ext cx="7262100" cy="1320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000"/>
              <a:buFont typeface="Montserrat"/>
              <a:buNone/>
              <a:defRPr sz="4000" b="0" i="0" u="none" strike="noStrike" cap="none">
                <a:solidFill>
                  <a:schemeClr val="lt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pic>
        <p:nvPicPr>
          <p:cNvPr id="53" name="Google Shape;53;p4"/>
          <p:cNvPicPr preferRelativeResize="0"/>
          <p:nvPr/>
        </p:nvPicPr>
        <p:blipFill rotWithShape="1">
          <a:blip r:embed="rId4">
            <a:alphaModFix/>
          </a:blip>
          <a:srcRect/>
          <a:stretch/>
        </p:blipFill>
        <p:spPr>
          <a:xfrm>
            <a:off x="5809212" y="5091109"/>
            <a:ext cx="56431" cy="1779454"/>
          </a:xfrm>
          <a:prstGeom prst="rect">
            <a:avLst/>
          </a:prstGeom>
          <a:noFill/>
          <a:ln>
            <a:noFill/>
          </a:ln>
        </p:spPr>
      </p:pic>
      <p:sp>
        <p:nvSpPr>
          <p:cNvPr id="54" name="Google Shape;54;p4"/>
          <p:cNvSpPr txBox="1">
            <a:spLocks noGrp="1"/>
          </p:cNvSpPr>
          <p:nvPr>
            <p:ph type="body" idx="1"/>
          </p:nvPr>
        </p:nvSpPr>
        <p:spPr>
          <a:xfrm>
            <a:off x="832075" y="3526681"/>
            <a:ext cx="7193100" cy="744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200"/>
              <a:buFont typeface="Arial"/>
              <a:buNone/>
              <a:defRPr sz="2200" b="0" i="0" u="none" strike="noStrike" cap="none">
                <a:solidFill>
                  <a:schemeClr val="lt1"/>
                </a:solidFill>
                <a:latin typeface="Montserrat"/>
                <a:ea typeface="Montserrat"/>
                <a:cs typeface="Montserrat"/>
                <a:sym typeface="Montserrat"/>
              </a:defRPr>
            </a:lvl1pPr>
            <a:lvl2pPr marL="914400" marR="0" lvl="1" indent="-228600" algn="l" rtl="0">
              <a:lnSpc>
                <a:spcPct val="90000"/>
              </a:lnSpc>
              <a:spcBef>
                <a:spcPts val="500"/>
              </a:spcBef>
              <a:spcAft>
                <a:spcPts val="0"/>
              </a:spcAft>
              <a:buClr>
                <a:schemeClr val="lt1"/>
              </a:buClr>
              <a:buSzPts val="2200"/>
              <a:buFont typeface="Arial"/>
              <a:buNone/>
              <a:defRPr sz="2200" b="0" i="0" u="none" strike="noStrike" cap="none">
                <a:solidFill>
                  <a:schemeClr val="lt1"/>
                </a:solidFill>
                <a:latin typeface="Montserrat"/>
                <a:ea typeface="Montserrat"/>
                <a:cs typeface="Montserrat"/>
                <a:sym typeface="Montserrat"/>
              </a:defRPr>
            </a:lvl2pPr>
            <a:lvl3pPr marL="1371600" marR="0" lvl="2" indent="-228600" algn="l" rtl="0">
              <a:lnSpc>
                <a:spcPct val="90000"/>
              </a:lnSpc>
              <a:spcBef>
                <a:spcPts val="500"/>
              </a:spcBef>
              <a:spcAft>
                <a:spcPts val="0"/>
              </a:spcAft>
              <a:buClr>
                <a:schemeClr val="lt1"/>
              </a:buClr>
              <a:buSzPts val="2200"/>
              <a:buFont typeface="Arial"/>
              <a:buNone/>
              <a:defRPr sz="2200" b="0" i="0" u="none" strike="noStrike" cap="none">
                <a:solidFill>
                  <a:schemeClr val="lt1"/>
                </a:solidFill>
                <a:latin typeface="Montserrat"/>
                <a:ea typeface="Montserrat"/>
                <a:cs typeface="Montserrat"/>
                <a:sym typeface="Montserrat"/>
              </a:defRPr>
            </a:lvl3pPr>
            <a:lvl4pPr marL="1828800" marR="0" lvl="3" indent="-228600" algn="l" rtl="0">
              <a:lnSpc>
                <a:spcPct val="90000"/>
              </a:lnSpc>
              <a:spcBef>
                <a:spcPts val="500"/>
              </a:spcBef>
              <a:spcAft>
                <a:spcPts val="0"/>
              </a:spcAft>
              <a:buClr>
                <a:schemeClr val="lt1"/>
              </a:buClr>
              <a:buSzPts val="2200"/>
              <a:buFont typeface="Arial"/>
              <a:buNone/>
              <a:defRPr sz="2200" b="0" i="0" u="none" strike="noStrike" cap="none">
                <a:solidFill>
                  <a:schemeClr val="lt1"/>
                </a:solidFill>
                <a:latin typeface="Montserrat"/>
                <a:ea typeface="Montserrat"/>
                <a:cs typeface="Montserrat"/>
                <a:sym typeface="Montserrat"/>
              </a:defRPr>
            </a:lvl4pPr>
            <a:lvl5pPr marL="2286000" marR="0" lvl="4" indent="-228600" algn="l" rtl="0">
              <a:lnSpc>
                <a:spcPct val="90000"/>
              </a:lnSpc>
              <a:spcBef>
                <a:spcPts val="500"/>
              </a:spcBef>
              <a:spcAft>
                <a:spcPts val="0"/>
              </a:spcAft>
              <a:buClr>
                <a:schemeClr val="lt1"/>
              </a:buClr>
              <a:buSzPts val="2200"/>
              <a:buFont typeface="Arial"/>
              <a:buNone/>
              <a:defRPr sz="22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5" name="Google Shape;55;p4"/>
          <p:cNvSpPr/>
          <p:nvPr/>
        </p:nvSpPr>
        <p:spPr>
          <a:xfrm>
            <a:off x="-12993" y="5041245"/>
            <a:ext cx="12218100" cy="67800"/>
          </a:xfrm>
          <a:prstGeom prst="rect">
            <a:avLst/>
          </a:prstGeom>
          <a:solidFill>
            <a:srgbClr val="EC20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56" name="Google Shape;56;p4"/>
          <p:cNvSpPr txBox="1">
            <a:spLocks noGrp="1"/>
          </p:cNvSpPr>
          <p:nvPr>
            <p:ph type="body" idx="2"/>
          </p:nvPr>
        </p:nvSpPr>
        <p:spPr>
          <a:xfrm>
            <a:off x="831850" y="1911350"/>
            <a:ext cx="7097700" cy="128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Montserrat"/>
                <a:ea typeface="Montserrat"/>
                <a:cs typeface="Montserrat"/>
                <a:sym typeface="Montserrat"/>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pic>
        <p:nvPicPr>
          <p:cNvPr id="57" name="Google Shape;57;p4"/>
          <p:cNvPicPr preferRelativeResize="0"/>
          <p:nvPr/>
        </p:nvPicPr>
        <p:blipFill rotWithShape="1">
          <a:blip r:embed="rId5">
            <a:alphaModFix/>
          </a:blip>
          <a:srcRect/>
          <a:stretch/>
        </p:blipFill>
        <p:spPr>
          <a:xfrm>
            <a:off x="482275" y="5562676"/>
            <a:ext cx="3141510" cy="819775"/>
          </a:xfrm>
          <a:prstGeom prst="rect">
            <a:avLst/>
          </a:prstGeom>
          <a:noFill/>
          <a:ln>
            <a:noFill/>
          </a:ln>
        </p:spPr>
      </p:pic>
      <p:pic>
        <p:nvPicPr>
          <p:cNvPr id="58" name="Google Shape;58;p4" descr="Imagen que contiene alimentos, plato&#10;&#10;Descripción generada con confianza muy alta"/>
          <p:cNvPicPr preferRelativeResize="0"/>
          <p:nvPr/>
        </p:nvPicPr>
        <p:blipFill rotWithShape="1">
          <a:blip r:embed="rId6">
            <a:alphaModFix/>
          </a:blip>
          <a:srcRect/>
          <a:stretch/>
        </p:blipFill>
        <p:spPr>
          <a:xfrm>
            <a:off x="3940742" y="5754753"/>
            <a:ext cx="1670282" cy="363445"/>
          </a:xfrm>
          <a:prstGeom prst="rect">
            <a:avLst/>
          </a:prstGeom>
          <a:noFill/>
          <a:ln>
            <a:noFill/>
          </a:ln>
        </p:spPr>
      </p:pic>
      <p:pic>
        <p:nvPicPr>
          <p:cNvPr id="59" name="Google Shape;59;p4"/>
          <p:cNvPicPr preferRelativeResize="0"/>
          <p:nvPr/>
        </p:nvPicPr>
        <p:blipFill>
          <a:blip r:embed="rId7">
            <a:alphaModFix/>
          </a:blip>
          <a:stretch>
            <a:fillRect/>
          </a:stretch>
        </p:blipFill>
        <p:spPr>
          <a:xfrm>
            <a:off x="9854139" y="5919634"/>
            <a:ext cx="667995" cy="193718"/>
          </a:xfrm>
          <a:prstGeom prst="rect">
            <a:avLst/>
          </a:prstGeom>
          <a:noFill/>
          <a:ln>
            <a:noFill/>
          </a:ln>
        </p:spPr>
      </p:pic>
      <p:pic>
        <p:nvPicPr>
          <p:cNvPr id="60" name="Google Shape;60;p4"/>
          <p:cNvPicPr preferRelativeResize="0"/>
          <p:nvPr/>
        </p:nvPicPr>
        <p:blipFill>
          <a:blip r:embed="rId8">
            <a:alphaModFix/>
          </a:blip>
          <a:stretch>
            <a:fillRect/>
          </a:stretch>
        </p:blipFill>
        <p:spPr>
          <a:xfrm>
            <a:off x="6345896" y="5291571"/>
            <a:ext cx="556663" cy="247714"/>
          </a:xfrm>
          <a:prstGeom prst="rect">
            <a:avLst/>
          </a:prstGeom>
          <a:noFill/>
          <a:ln>
            <a:noFill/>
          </a:ln>
        </p:spPr>
      </p:pic>
      <p:pic>
        <p:nvPicPr>
          <p:cNvPr id="61" name="Google Shape;61;p4"/>
          <p:cNvPicPr preferRelativeResize="0"/>
          <p:nvPr/>
        </p:nvPicPr>
        <p:blipFill>
          <a:blip r:embed="rId9">
            <a:alphaModFix/>
          </a:blip>
          <a:stretch>
            <a:fillRect/>
          </a:stretch>
        </p:blipFill>
        <p:spPr>
          <a:xfrm>
            <a:off x="6494886" y="5760474"/>
            <a:ext cx="400795" cy="400795"/>
          </a:xfrm>
          <a:prstGeom prst="rect">
            <a:avLst/>
          </a:prstGeom>
          <a:noFill/>
          <a:ln>
            <a:noFill/>
          </a:ln>
        </p:spPr>
      </p:pic>
      <p:pic>
        <p:nvPicPr>
          <p:cNvPr id="62" name="Google Shape;62;p4"/>
          <p:cNvPicPr preferRelativeResize="0"/>
          <p:nvPr/>
        </p:nvPicPr>
        <p:blipFill>
          <a:blip r:embed="rId10">
            <a:alphaModFix/>
          </a:blip>
          <a:stretch>
            <a:fillRect/>
          </a:stretch>
        </p:blipFill>
        <p:spPr>
          <a:xfrm>
            <a:off x="7455975" y="5269186"/>
            <a:ext cx="605952" cy="296975"/>
          </a:xfrm>
          <a:prstGeom prst="rect">
            <a:avLst/>
          </a:prstGeom>
          <a:noFill/>
          <a:ln>
            <a:noFill/>
          </a:ln>
        </p:spPr>
      </p:pic>
      <p:pic>
        <p:nvPicPr>
          <p:cNvPr id="63" name="Google Shape;63;p4"/>
          <p:cNvPicPr preferRelativeResize="0"/>
          <p:nvPr/>
        </p:nvPicPr>
        <p:blipFill>
          <a:blip r:embed="rId11">
            <a:alphaModFix/>
          </a:blip>
          <a:stretch>
            <a:fillRect/>
          </a:stretch>
        </p:blipFill>
        <p:spPr>
          <a:xfrm>
            <a:off x="10107721" y="5112459"/>
            <a:ext cx="605955" cy="605955"/>
          </a:xfrm>
          <a:prstGeom prst="rect">
            <a:avLst/>
          </a:prstGeom>
          <a:noFill/>
          <a:ln>
            <a:noFill/>
          </a:ln>
        </p:spPr>
      </p:pic>
      <p:pic>
        <p:nvPicPr>
          <p:cNvPr id="64" name="Google Shape;64;p4"/>
          <p:cNvPicPr preferRelativeResize="0"/>
          <p:nvPr/>
        </p:nvPicPr>
        <p:blipFill>
          <a:blip r:embed="rId12">
            <a:alphaModFix/>
          </a:blip>
          <a:stretch>
            <a:fillRect/>
          </a:stretch>
        </p:blipFill>
        <p:spPr>
          <a:xfrm>
            <a:off x="11193944" y="5309638"/>
            <a:ext cx="556667" cy="211599"/>
          </a:xfrm>
          <a:prstGeom prst="rect">
            <a:avLst/>
          </a:prstGeom>
          <a:noFill/>
          <a:ln>
            <a:noFill/>
          </a:ln>
        </p:spPr>
      </p:pic>
      <p:pic>
        <p:nvPicPr>
          <p:cNvPr id="65" name="Google Shape;65;p4"/>
          <p:cNvPicPr preferRelativeResize="0"/>
          <p:nvPr/>
        </p:nvPicPr>
        <p:blipFill>
          <a:blip r:embed="rId13">
            <a:alphaModFix/>
          </a:blip>
          <a:stretch>
            <a:fillRect/>
          </a:stretch>
        </p:blipFill>
        <p:spPr>
          <a:xfrm>
            <a:off x="7372488" y="5562675"/>
            <a:ext cx="819775" cy="819775"/>
          </a:xfrm>
          <a:prstGeom prst="rect">
            <a:avLst/>
          </a:prstGeom>
          <a:noFill/>
          <a:ln>
            <a:noFill/>
          </a:ln>
        </p:spPr>
      </p:pic>
      <p:pic>
        <p:nvPicPr>
          <p:cNvPr id="66" name="Google Shape;66;p4"/>
          <p:cNvPicPr preferRelativeResize="0"/>
          <p:nvPr/>
        </p:nvPicPr>
        <p:blipFill>
          <a:blip r:embed="rId14">
            <a:alphaModFix/>
          </a:blip>
          <a:stretch>
            <a:fillRect/>
          </a:stretch>
        </p:blipFill>
        <p:spPr>
          <a:xfrm>
            <a:off x="8453076" y="5217274"/>
            <a:ext cx="477727" cy="400799"/>
          </a:xfrm>
          <a:prstGeom prst="rect">
            <a:avLst/>
          </a:prstGeom>
          <a:noFill/>
          <a:ln>
            <a:noFill/>
          </a:ln>
        </p:spPr>
      </p:pic>
      <p:pic>
        <p:nvPicPr>
          <p:cNvPr id="67" name="Google Shape;67;p4"/>
          <p:cNvPicPr preferRelativeResize="0"/>
          <p:nvPr/>
        </p:nvPicPr>
        <p:blipFill>
          <a:blip r:embed="rId15">
            <a:alphaModFix/>
          </a:blip>
          <a:stretch>
            <a:fillRect/>
          </a:stretch>
        </p:blipFill>
        <p:spPr>
          <a:xfrm>
            <a:off x="11094328" y="5919141"/>
            <a:ext cx="656292" cy="175381"/>
          </a:xfrm>
          <a:prstGeom prst="rect">
            <a:avLst/>
          </a:prstGeom>
          <a:noFill/>
          <a:ln>
            <a:noFill/>
          </a:ln>
        </p:spPr>
      </p:pic>
      <p:pic>
        <p:nvPicPr>
          <p:cNvPr id="68" name="Google Shape;68;p4"/>
          <p:cNvPicPr preferRelativeResize="0"/>
          <p:nvPr/>
        </p:nvPicPr>
        <p:blipFill>
          <a:blip r:embed="rId16">
            <a:alphaModFix/>
          </a:blip>
          <a:stretch>
            <a:fillRect/>
          </a:stretch>
        </p:blipFill>
        <p:spPr>
          <a:xfrm>
            <a:off x="9380375" y="5216217"/>
            <a:ext cx="367940" cy="367940"/>
          </a:xfrm>
          <a:prstGeom prst="rect">
            <a:avLst/>
          </a:prstGeom>
          <a:noFill/>
          <a:ln>
            <a:noFill/>
          </a:ln>
        </p:spPr>
      </p:pic>
      <p:pic>
        <p:nvPicPr>
          <p:cNvPr id="69" name="Google Shape;69;p4"/>
          <p:cNvPicPr preferRelativeResize="0"/>
          <p:nvPr/>
        </p:nvPicPr>
        <p:blipFill>
          <a:blip r:embed="rId17">
            <a:alphaModFix/>
          </a:blip>
          <a:stretch>
            <a:fillRect/>
          </a:stretch>
        </p:blipFill>
        <p:spPr>
          <a:xfrm>
            <a:off x="10445103" y="6473354"/>
            <a:ext cx="528835" cy="161575"/>
          </a:xfrm>
          <a:prstGeom prst="rect">
            <a:avLst/>
          </a:prstGeom>
          <a:noFill/>
          <a:ln>
            <a:noFill/>
          </a:ln>
        </p:spPr>
      </p:pic>
      <p:pic>
        <p:nvPicPr>
          <p:cNvPr id="70" name="Google Shape;70;p4"/>
          <p:cNvPicPr preferRelativeResize="0"/>
          <p:nvPr/>
        </p:nvPicPr>
        <p:blipFill>
          <a:blip r:embed="rId18">
            <a:alphaModFix/>
          </a:blip>
          <a:stretch>
            <a:fillRect/>
          </a:stretch>
        </p:blipFill>
        <p:spPr>
          <a:xfrm>
            <a:off x="6978775" y="6395574"/>
            <a:ext cx="337250" cy="337250"/>
          </a:xfrm>
          <a:prstGeom prst="rect">
            <a:avLst/>
          </a:prstGeom>
          <a:noFill/>
          <a:ln>
            <a:noFill/>
          </a:ln>
        </p:spPr>
      </p:pic>
      <p:pic>
        <p:nvPicPr>
          <p:cNvPr id="71" name="Google Shape;71;p4"/>
          <p:cNvPicPr preferRelativeResize="0"/>
          <p:nvPr/>
        </p:nvPicPr>
        <p:blipFill>
          <a:blip r:embed="rId19">
            <a:alphaModFix/>
          </a:blip>
          <a:stretch>
            <a:fillRect/>
          </a:stretch>
        </p:blipFill>
        <p:spPr>
          <a:xfrm>
            <a:off x="6270025" y="6382450"/>
            <a:ext cx="337249" cy="337277"/>
          </a:xfrm>
          <a:prstGeom prst="rect">
            <a:avLst/>
          </a:prstGeom>
          <a:noFill/>
          <a:ln>
            <a:noFill/>
          </a:ln>
        </p:spPr>
      </p:pic>
      <p:pic>
        <p:nvPicPr>
          <p:cNvPr id="72" name="Google Shape;72;p4"/>
          <p:cNvPicPr preferRelativeResize="0"/>
          <p:nvPr/>
        </p:nvPicPr>
        <p:blipFill>
          <a:blip r:embed="rId20">
            <a:alphaModFix/>
          </a:blip>
          <a:stretch>
            <a:fillRect/>
          </a:stretch>
        </p:blipFill>
        <p:spPr>
          <a:xfrm>
            <a:off x="7687513" y="6395574"/>
            <a:ext cx="337250" cy="337250"/>
          </a:xfrm>
          <a:prstGeom prst="rect">
            <a:avLst/>
          </a:prstGeom>
          <a:noFill/>
          <a:ln>
            <a:noFill/>
          </a:ln>
        </p:spPr>
      </p:pic>
      <p:pic>
        <p:nvPicPr>
          <p:cNvPr id="73" name="Google Shape;73;p4"/>
          <p:cNvPicPr preferRelativeResize="0"/>
          <p:nvPr/>
        </p:nvPicPr>
        <p:blipFill>
          <a:blip r:embed="rId21">
            <a:alphaModFix/>
          </a:blip>
          <a:stretch>
            <a:fillRect/>
          </a:stretch>
        </p:blipFill>
        <p:spPr>
          <a:xfrm>
            <a:off x="11241600" y="6473351"/>
            <a:ext cx="631524" cy="161564"/>
          </a:xfrm>
          <a:prstGeom prst="rect">
            <a:avLst/>
          </a:prstGeom>
          <a:noFill/>
          <a:ln>
            <a:noFill/>
          </a:ln>
        </p:spPr>
      </p:pic>
      <p:pic>
        <p:nvPicPr>
          <p:cNvPr id="74" name="Google Shape;74;p4"/>
          <p:cNvPicPr preferRelativeResize="0"/>
          <p:nvPr/>
        </p:nvPicPr>
        <p:blipFill>
          <a:blip r:embed="rId22">
            <a:alphaModFix/>
          </a:blip>
          <a:stretch>
            <a:fillRect/>
          </a:stretch>
        </p:blipFill>
        <p:spPr>
          <a:xfrm>
            <a:off x="8357562" y="6382437"/>
            <a:ext cx="337252" cy="337275"/>
          </a:xfrm>
          <a:prstGeom prst="rect">
            <a:avLst/>
          </a:prstGeom>
          <a:noFill/>
          <a:ln>
            <a:noFill/>
          </a:ln>
        </p:spPr>
      </p:pic>
      <p:pic>
        <p:nvPicPr>
          <p:cNvPr id="75" name="Google Shape;75;p4"/>
          <p:cNvPicPr preferRelativeResize="0"/>
          <p:nvPr/>
        </p:nvPicPr>
        <p:blipFill>
          <a:blip r:embed="rId23">
            <a:alphaModFix/>
          </a:blip>
          <a:stretch>
            <a:fillRect/>
          </a:stretch>
        </p:blipFill>
        <p:spPr>
          <a:xfrm>
            <a:off x="9030800" y="6395525"/>
            <a:ext cx="311074" cy="311100"/>
          </a:xfrm>
          <a:prstGeom prst="rect">
            <a:avLst/>
          </a:prstGeom>
          <a:noFill/>
          <a:ln>
            <a:noFill/>
          </a:ln>
        </p:spPr>
      </p:pic>
      <p:pic>
        <p:nvPicPr>
          <p:cNvPr id="76" name="Google Shape;76;p4"/>
          <p:cNvPicPr preferRelativeResize="0"/>
          <p:nvPr/>
        </p:nvPicPr>
        <p:blipFill>
          <a:blip r:embed="rId24">
            <a:alphaModFix/>
          </a:blip>
          <a:stretch>
            <a:fillRect/>
          </a:stretch>
        </p:blipFill>
        <p:spPr>
          <a:xfrm>
            <a:off x="9577238" y="6238363"/>
            <a:ext cx="631525" cy="631525"/>
          </a:xfrm>
          <a:prstGeom prst="rect">
            <a:avLst/>
          </a:prstGeom>
          <a:noFill/>
          <a:ln>
            <a:noFill/>
          </a:ln>
        </p:spPr>
      </p:pic>
      <p:pic>
        <p:nvPicPr>
          <p:cNvPr id="77" name="Google Shape;77;p4"/>
          <p:cNvPicPr preferRelativeResize="0"/>
          <p:nvPr/>
        </p:nvPicPr>
        <p:blipFill>
          <a:blip r:embed="rId25">
            <a:alphaModFix/>
          </a:blip>
          <a:stretch>
            <a:fillRect/>
          </a:stretch>
        </p:blipFill>
        <p:spPr>
          <a:xfrm>
            <a:off x="8529575" y="5596938"/>
            <a:ext cx="819775" cy="8197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838200" y="365125"/>
            <a:ext cx="7262078" cy="13199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8" name="Google Shape;178;p17"/>
          <p:cNvSpPr txBox="1">
            <a:spLocks noGrp="1"/>
          </p:cNvSpPr>
          <p:nvPr>
            <p:ph type="body" idx="1"/>
          </p:nvPr>
        </p:nvSpPr>
        <p:spPr>
          <a:xfrm rot="5400000">
            <a:off x="2192491" y="471334"/>
            <a:ext cx="2814829" cy="55234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79" name="Google Shape;17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0" name="Google Shape;18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1" name="Google Shape;18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4" name="Google Shape;184;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5" name="Google Shape;18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6" name="Google Shape;18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87" name="Google Shape;18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04"/>
        <p:cNvGrpSpPr/>
        <p:nvPr/>
      </p:nvGrpSpPr>
      <p:grpSpPr>
        <a:xfrm>
          <a:off x="0" y="0"/>
          <a:ext cx="0" cy="0"/>
          <a:chOff x="0" y="0"/>
          <a:chExt cx="0" cy="0"/>
        </a:xfrm>
      </p:grpSpPr>
      <p:sp>
        <p:nvSpPr>
          <p:cNvPr id="105" name="Google Shape;105;p8"/>
          <p:cNvSpPr/>
          <p:nvPr/>
        </p:nvSpPr>
        <p:spPr>
          <a:xfrm>
            <a:off x="709684" y="-2265"/>
            <a:ext cx="11484734" cy="682273"/>
          </a:xfrm>
          <a:prstGeom prst="rect">
            <a:avLst/>
          </a:prstGeom>
          <a:solidFill>
            <a:srgbClr val="2C2A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06" name="Google Shape;106;p8" descr="Imagen que contiene paraguas&#10;&#10;Descripción generada con confianza muy alta"/>
          <p:cNvPicPr preferRelativeResize="0"/>
          <p:nvPr/>
        </p:nvPicPr>
        <p:blipFill rotWithShape="1">
          <a:blip r:embed="rId2">
            <a:alphaModFix/>
          </a:blip>
          <a:srcRect/>
          <a:stretch/>
        </p:blipFill>
        <p:spPr>
          <a:xfrm>
            <a:off x="9357360" y="-4410"/>
            <a:ext cx="2865120" cy="689540"/>
          </a:xfrm>
          <a:prstGeom prst="rect">
            <a:avLst/>
          </a:prstGeom>
          <a:noFill/>
          <a:ln>
            <a:noFill/>
          </a:ln>
        </p:spPr>
      </p:pic>
      <p:pic>
        <p:nvPicPr>
          <p:cNvPr id="107" name="Google Shape;107;p8" descr="Imagen que contiene reloj&#10;&#10;Descripción generada con confianza muy alta"/>
          <p:cNvPicPr preferRelativeResize="0"/>
          <p:nvPr/>
        </p:nvPicPr>
        <p:blipFill rotWithShape="1">
          <a:blip r:embed="rId3">
            <a:alphaModFix/>
          </a:blip>
          <a:srcRect/>
          <a:stretch/>
        </p:blipFill>
        <p:spPr>
          <a:xfrm>
            <a:off x="91440" y="6598818"/>
            <a:ext cx="1412240" cy="172923"/>
          </a:xfrm>
          <a:prstGeom prst="rect">
            <a:avLst/>
          </a:prstGeom>
          <a:noFill/>
          <a:ln>
            <a:noFill/>
          </a:ln>
        </p:spPr>
      </p:pic>
      <p:sp>
        <p:nvSpPr>
          <p:cNvPr id="108" name="Google Shape;108;p8"/>
          <p:cNvSpPr/>
          <p:nvPr/>
        </p:nvSpPr>
        <p:spPr>
          <a:xfrm rot="10800000" flipH="1">
            <a:off x="-4360" y="6493038"/>
            <a:ext cx="12191999" cy="44428"/>
          </a:xfrm>
          <a:prstGeom prst="rect">
            <a:avLst/>
          </a:prstGeom>
          <a:solidFill>
            <a:srgbClr val="EC20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09" name="Google Shape;109;p8"/>
          <p:cNvSpPr/>
          <p:nvPr/>
        </p:nvSpPr>
        <p:spPr>
          <a:xfrm>
            <a:off x="-8586" y="673567"/>
            <a:ext cx="12217987" cy="45719"/>
          </a:xfrm>
          <a:prstGeom prst="rect">
            <a:avLst/>
          </a:prstGeom>
          <a:solidFill>
            <a:srgbClr val="EC20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10" name="Google Shape;110;p8"/>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11" name="Google Shape;111;p8" descr="Imagen que contiene objeto, reloj&#10;&#10;Descripción generada con confianza muy alta"/>
          <p:cNvPicPr preferRelativeResize="0"/>
          <p:nvPr/>
        </p:nvPicPr>
        <p:blipFill rotWithShape="1">
          <a:blip r:embed="rId4">
            <a:alphaModFix/>
          </a:blip>
          <a:srcRect/>
          <a:stretch/>
        </p:blipFill>
        <p:spPr>
          <a:xfrm>
            <a:off x="11152909" y="6640049"/>
            <a:ext cx="914401" cy="117245"/>
          </a:xfrm>
          <a:prstGeom prst="rect">
            <a:avLst/>
          </a:prstGeom>
          <a:noFill/>
          <a:ln>
            <a:noFill/>
          </a:ln>
        </p:spPr>
      </p:pic>
      <p:sp>
        <p:nvSpPr>
          <p:cNvPr id="112" name="Google Shape;112;p8"/>
          <p:cNvSpPr txBox="1">
            <a:spLocks noGrp="1"/>
          </p:cNvSpPr>
          <p:nvPr>
            <p:ph type="body" idx="1"/>
          </p:nvPr>
        </p:nvSpPr>
        <p:spPr>
          <a:xfrm>
            <a:off x="833438" y="1036969"/>
            <a:ext cx="10515600" cy="49545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500"/>
              <a:buFont typeface="Arial"/>
              <a:buNone/>
              <a:defRPr sz="25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500"/>
              </a:spcBef>
              <a:spcAft>
                <a:spcPts val="0"/>
              </a:spcAft>
              <a:buClr>
                <a:schemeClr val="dk1"/>
              </a:buClr>
              <a:buSzPts val="2200"/>
              <a:buFont typeface="Arial"/>
              <a:buNone/>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pic>
        <p:nvPicPr>
          <p:cNvPr id="113" name="Google Shape;113;p8" descr="Imagen que contiene señal&#10;&#10;Descripción generada con confianza muy alta"/>
          <p:cNvPicPr preferRelativeResize="0"/>
          <p:nvPr/>
        </p:nvPicPr>
        <p:blipFill rotWithShape="1">
          <a:blip r:embed="rId5">
            <a:alphaModFix/>
          </a:blip>
          <a:srcRect/>
          <a:stretch/>
        </p:blipFill>
        <p:spPr>
          <a:xfrm>
            <a:off x="50370" y="43518"/>
            <a:ext cx="597385" cy="6020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21"/>
        <p:cNvGrpSpPr/>
        <p:nvPr/>
      </p:nvGrpSpPr>
      <p:grpSpPr>
        <a:xfrm>
          <a:off x="0" y="0"/>
          <a:ext cx="0" cy="0"/>
          <a:chOff x="0" y="0"/>
          <a:chExt cx="0" cy="0"/>
        </a:xfrm>
      </p:grpSpPr>
      <p:pic>
        <p:nvPicPr>
          <p:cNvPr id="122" name="Google Shape;122;p10"/>
          <p:cNvPicPr preferRelativeResize="0"/>
          <p:nvPr/>
        </p:nvPicPr>
        <p:blipFill rotWithShape="1">
          <a:blip r:embed="rId2">
            <a:alphaModFix/>
          </a:blip>
          <a:srcRect/>
          <a:stretch/>
        </p:blipFill>
        <p:spPr>
          <a:xfrm>
            <a:off x="-21258" y="5077769"/>
            <a:ext cx="12220905" cy="1789617"/>
          </a:xfrm>
          <a:prstGeom prst="rect">
            <a:avLst/>
          </a:prstGeom>
          <a:noFill/>
          <a:ln>
            <a:noFill/>
          </a:ln>
        </p:spPr>
      </p:pic>
      <p:sp>
        <p:nvSpPr>
          <p:cNvPr id="123" name="Google Shape;123;p10"/>
          <p:cNvSpPr/>
          <p:nvPr/>
        </p:nvSpPr>
        <p:spPr>
          <a:xfrm>
            <a:off x="-12672" y="-1693"/>
            <a:ext cx="12207255" cy="5083127"/>
          </a:xfrm>
          <a:prstGeom prst="rect">
            <a:avLst/>
          </a:prstGeom>
          <a:solidFill>
            <a:srgbClr val="2C2A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24" name="Google Shape;124;p10"/>
          <p:cNvSpPr/>
          <p:nvPr/>
        </p:nvSpPr>
        <p:spPr>
          <a:xfrm>
            <a:off x="-23404" y="5041245"/>
            <a:ext cx="12217987" cy="67793"/>
          </a:xfrm>
          <a:prstGeom prst="rect">
            <a:avLst/>
          </a:prstGeom>
          <a:solidFill>
            <a:srgbClr val="EC20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pic>
        <p:nvPicPr>
          <p:cNvPr id="125" name="Google Shape;125;p10"/>
          <p:cNvPicPr preferRelativeResize="0"/>
          <p:nvPr/>
        </p:nvPicPr>
        <p:blipFill rotWithShape="1">
          <a:blip r:embed="rId3">
            <a:alphaModFix/>
          </a:blip>
          <a:srcRect/>
          <a:stretch/>
        </p:blipFill>
        <p:spPr>
          <a:xfrm>
            <a:off x="6925270" y="2078"/>
            <a:ext cx="5269313" cy="5124473"/>
          </a:xfrm>
          <a:prstGeom prst="rect">
            <a:avLst/>
          </a:prstGeom>
          <a:noFill/>
          <a:ln>
            <a:noFill/>
          </a:ln>
        </p:spPr>
      </p:pic>
      <p:pic>
        <p:nvPicPr>
          <p:cNvPr id="126" name="Google Shape;126;p10"/>
          <p:cNvPicPr preferRelativeResize="0"/>
          <p:nvPr/>
        </p:nvPicPr>
        <p:blipFill rotWithShape="1">
          <a:blip r:embed="rId4">
            <a:alphaModFix/>
          </a:blip>
          <a:srcRect/>
          <a:stretch/>
        </p:blipFill>
        <p:spPr>
          <a:xfrm>
            <a:off x="5766922" y="5091109"/>
            <a:ext cx="56431" cy="1779453"/>
          </a:xfrm>
          <a:prstGeom prst="rect">
            <a:avLst/>
          </a:prstGeom>
          <a:noFill/>
          <a:ln>
            <a:noFill/>
          </a:ln>
        </p:spPr>
      </p:pic>
      <p:pic>
        <p:nvPicPr>
          <p:cNvPr id="127" name="Google Shape;127;p10" descr="Imagen que contiene dibujo&#10;&#10;Descripción generada con confianza muy alta"/>
          <p:cNvPicPr preferRelativeResize="0"/>
          <p:nvPr/>
        </p:nvPicPr>
        <p:blipFill rotWithShape="1">
          <a:blip r:embed="rId5">
            <a:alphaModFix/>
          </a:blip>
          <a:srcRect/>
          <a:stretch/>
        </p:blipFill>
        <p:spPr>
          <a:xfrm>
            <a:off x="5996725" y="4000498"/>
            <a:ext cx="284410" cy="295142"/>
          </a:xfrm>
          <a:prstGeom prst="rect">
            <a:avLst/>
          </a:prstGeom>
          <a:noFill/>
          <a:ln>
            <a:noFill/>
          </a:ln>
        </p:spPr>
      </p:pic>
      <p:pic>
        <p:nvPicPr>
          <p:cNvPr id="128" name="Google Shape;128;p10"/>
          <p:cNvPicPr preferRelativeResize="0"/>
          <p:nvPr/>
        </p:nvPicPr>
        <p:blipFill rotWithShape="1">
          <a:blip r:embed="rId6">
            <a:alphaModFix/>
          </a:blip>
          <a:srcRect/>
          <a:stretch/>
        </p:blipFill>
        <p:spPr>
          <a:xfrm>
            <a:off x="6581640" y="4000499"/>
            <a:ext cx="284410" cy="295142"/>
          </a:xfrm>
          <a:prstGeom prst="rect">
            <a:avLst/>
          </a:prstGeom>
          <a:noFill/>
          <a:ln>
            <a:noFill/>
          </a:ln>
        </p:spPr>
      </p:pic>
      <p:pic>
        <p:nvPicPr>
          <p:cNvPr id="129" name="Google Shape;129;p10" descr="Imagen que contiene dibujo&#10;&#10;Descripción generada con confianza muy alta"/>
          <p:cNvPicPr preferRelativeResize="0"/>
          <p:nvPr/>
        </p:nvPicPr>
        <p:blipFill rotWithShape="1">
          <a:blip r:embed="rId7">
            <a:alphaModFix/>
          </a:blip>
          <a:srcRect/>
          <a:stretch/>
        </p:blipFill>
        <p:spPr>
          <a:xfrm>
            <a:off x="904204" y="1886218"/>
            <a:ext cx="348804" cy="359536"/>
          </a:xfrm>
          <a:prstGeom prst="rect">
            <a:avLst/>
          </a:prstGeom>
          <a:noFill/>
          <a:ln>
            <a:noFill/>
          </a:ln>
        </p:spPr>
      </p:pic>
      <p:pic>
        <p:nvPicPr>
          <p:cNvPr id="130" name="Google Shape;130;p10" descr="Imagen que contiene dibujo&#10;&#10;Descripción generada con confianza muy alta"/>
          <p:cNvPicPr preferRelativeResize="0"/>
          <p:nvPr/>
        </p:nvPicPr>
        <p:blipFill rotWithShape="1">
          <a:blip r:embed="rId8">
            <a:alphaModFix/>
          </a:blip>
          <a:srcRect/>
          <a:stretch/>
        </p:blipFill>
        <p:spPr>
          <a:xfrm>
            <a:off x="5411810" y="4000499"/>
            <a:ext cx="284410" cy="295142"/>
          </a:xfrm>
          <a:prstGeom prst="rect">
            <a:avLst/>
          </a:prstGeom>
          <a:noFill/>
          <a:ln>
            <a:noFill/>
          </a:ln>
        </p:spPr>
      </p:pic>
      <p:pic>
        <p:nvPicPr>
          <p:cNvPr id="131" name="Google Shape;131;p10" descr="Imagen que contiene dibujo&#10;&#10;Descripción generada con confianza muy alta"/>
          <p:cNvPicPr preferRelativeResize="0"/>
          <p:nvPr/>
        </p:nvPicPr>
        <p:blipFill rotWithShape="1">
          <a:blip r:embed="rId9">
            <a:alphaModFix/>
          </a:blip>
          <a:srcRect/>
          <a:stretch/>
        </p:blipFill>
        <p:spPr>
          <a:xfrm>
            <a:off x="904204" y="1338865"/>
            <a:ext cx="348804" cy="359536"/>
          </a:xfrm>
          <a:prstGeom prst="rect">
            <a:avLst/>
          </a:prstGeom>
          <a:noFill/>
          <a:ln>
            <a:noFill/>
          </a:ln>
        </p:spPr>
      </p:pic>
      <p:sp>
        <p:nvSpPr>
          <p:cNvPr id="132" name="Google Shape;132;p10"/>
          <p:cNvSpPr txBox="1"/>
          <p:nvPr/>
        </p:nvSpPr>
        <p:spPr>
          <a:xfrm>
            <a:off x="1375893" y="1279301"/>
            <a:ext cx="535117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chemeClr val="lt1"/>
                </a:solidFill>
                <a:latin typeface="Roboto"/>
                <a:ea typeface="Roboto"/>
                <a:cs typeface="Roboto"/>
                <a:sym typeface="Roboto"/>
              </a:rPr>
              <a:t>http://laconga.redclara.net</a:t>
            </a:r>
            <a:endParaRPr/>
          </a:p>
          <a:p>
            <a:pPr marL="0" marR="0" lvl="0" indent="0" algn="l" rtl="0">
              <a:spcBef>
                <a:spcPts val="0"/>
              </a:spcBef>
              <a:spcAft>
                <a:spcPts val="0"/>
              </a:spcAft>
              <a:buNone/>
            </a:pPr>
            <a:endParaRPr sz="1800">
              <a:solidFill>
                <a:schemeClr val="lt1"/>
              </a:solidFill>
              <a:latin typeface="Roboto"/>
              <a:ea typeface="Roboto"/>
              <a:cs typeface="Roboto"/>
              <a:sym typeface="Roboto"/>
            </a:endParaRPr>
          </a:p>
          <a:p>
            <a:pPr marL="0" marR="0" lvl="0" indent="0" algn="l" rtl="0">
              <a:spcBef>
                <a:spcPts val="0"/>
              </a:spcBef>
              <a:spcAft>
                <a:spcPts val="0"/>
              </a:spcAft>
              <a:buNone/>
            </a:pPr>
            <a:r>
              <a:rPr lang="es-ES" sz="1800">
                <a:solidFill>
                  <a:schemeClr val="lt1"/>
                </a:solidFill>
                <a:latin typeface="Roboto"/>
                <a:ea typeface="Roboto"/>
                <a:cs typeface="Roboto"/>
                <a:sym typeface="Roboto"/>
              </a:rPr>
              <a:t>contacto@laconga.redclara.net</a:t>
            </a:r>
            <a:endParaRPr/>
          </a:p>
        </p:txBody>
      </p:sp>
      <p:sp>
        <p:nvSpPr>
          <p:cNvPr id="133" name="Google Shape;133;p10"/>
          <p:cNvSpPr txBox="1"/>
          <p:nvPr/>
        </p:nvSpPr>
        <p:spPr>
          <a:xfrm>
            <a:off x="4835275" y="4424050"/>
            <a:ext cx="2607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chemeClr val="lt1"/>
                </a:solidFill>
                <a:latin typeface="Roboto"/>
                <a:ea typeface="Roboto"/>
                <a:cs typeface="Roboto"/>
                <a:sym typeface="Roboto"/>
              </a:rPr>
              <a:t>lacongaphysics</a:t>
            </a:r>
            <a:endParaRPr sz="1800">
              <a:solidFill>
                <a:schemeClr val="lt1"/>
              </a:solidFill>
              <a:latin typeface="Roboto"/>
              <a:ea typeface="Roboto"/>
              <a:cs typeface="Roboto"/>
              <a:sym typeface="Roboto"/>
            </a:endParaRPr>
          </a:p>
        </p:txBody>
      </p:sp>
      <p:pic>
        <p:nvPicPr>
          <p:cNvPr id="134" name="Google Shape;134;p10"/>
          <p:cNvPicPr preferRelativeResize="0"/>
          <p:nvPr/>
        </p:nvPicPr>
        <p:blipFill rotWithShape="1">
          <a:blip r:embed="rId10">
            <a:alphaModFix/>
          </a:blip>
          <a:srcRect/>
          <a:stretch/>
        </p:blipFill>
        <p:spPr>
          <a:xfrm>
            <a:off x="1048882" y="5356951"/>
            <a:ext cx="4081453" cy="1065041"/>
          </a:xfrm>
          <a:prstGeom prst="rect">
            <a:avLst/>
          </a:prstGeom>
          <a:noFill/>
          <a:ln>
            <a:noFill/>
          </a:ln>
        </p:spPr>
      </p:pic>
      <p:sp>
        <p:nvSpPr>
          <p:cNvPr id="135" name="Google Shape;135;p10"/>
          <p:cNvSpPr/>
          <p:nvPr/>
        </p:nvSpPr>
        <p:spPr>
          <a:xfrm>
            <a:off x="5996725" y="6029838"/>
            <a:ext cx="6096000" cy="5539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000">
                <a:solidFill>
                  <a:schemeClr val="dk1"/>
                </a:solidFill>
                <a:latin typeface="Roboto"/>
                <a:ea typeface="Roboto"/>
                <a:cs typeface="Roboto"/>
                <a:sym typeface="Roboto"/>
              </a:rPr>
              <a:t>El apoyo de la Comisión Europea para la producción de esta publicación no constituye una aprobación del contenido, el cual refleja únicamente las opiniones de los autores, y la Comisión no se hace responsable del uso que pueda hacerse de la información contenida en la misma.</a:t>
            </a:r>
            <a:endParaRPr sz="1000">
              <a:solidFill>
                <a:schemeClr val="dk1"/>
              </a:solidFill>
              <a:latin typeface="Roboto"/>
              <a:ea typeface="Roboto"/>
              <a:cs typeface="Roboto"/>
              <a:sym typeface="Roboto"/>
            </a:endParaRPr>
          </a:p>
        </p:txBody>
      </p:sp>
      <p:pic>
        <p:nvPicPr>
          <p:cNvPr id="136" name="Google Shape;136;p10" descr="Imagen que contiene alimentos, plato&#10;&#10;Descripción generada con confianza muy alta"/>
          <p:cNvPicPr preferRelativeResize="0"/>
          <p:nvPr/>
        </p:nvPicPr>
        <p:blipFill rotWithShape="1">
          <a:blip r:embed="rId11">
            <a:alphaModFix/>
          </a:blip>
          <a:srcRect/>
          <a:stretch/>
        </p:blipFill>
        <p:spPr>
          <a:xfrm>
            <a:off x="8118984" y="5465581"/>
            <a:ext cx="2108750" cy="45884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7"/>
        <p:cNvGrpSpPr/>
        <p:nvPr/>
      </p:nvGrpSpPr>
      <p:grpSpPr>
        <a:xfrm>
          <a:off x="0" y="0"/>
          <a:ext cx="0" cy="0"/>
          <a:chOff x="0" y="0"/>
          <a:chExt cx="0" cy="0"/>
        </a:xfrm>
      </p:grpSpPr>
      <p:sp>
        <p:nvSpPr>
          <p:cNvPr id="138" name="Google Shape;138;p11"/>
          <p:cNvSpPr txBox="1">
            <a:spLocks noGrp="1"/>
          </p:cNvSpPr>
          <p:nvPr>
            <p:ph type="title"/>
          </p:nvPr>
        </p:nvSpPr>
        <p:spPr>
          <a:xfrm>
            <a:off x="838200" y="365125"/>
            <a:ext cx="7262078" cy="13199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0" name="Google Shape;14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1" name="Google Shape;1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2" name="Google Shape;1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3" name="Google Shape;1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4"/>
        <p:cNvGrpSpPr/>
        <p:nvPr/>
      </p:nvGrpSpPr>
      <p:grpSpPr>
        <a:xfrm>
          <a:off x="0" y="0"/>
          <a:ext cx="0" cy="0"/>
          <a:chOff x="0" y="0"/>
          <a:chExt cx="0" cy="0"/>
        </a:xfrm>
      </p:grpSpPr>
      <p:sp>
        <p:nvSpPr>
          <p:cNvPr id="145" name="Google Shape;145;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9pPr>
          </a:lstStyle>
          <a:p>
            <a:endParaRPr/>
          </a:p>
        </p:txBody>
      </p:sp>
      <p:sp>
        <p:nvSpPr>
          <p:cNvPr id="147" name="Google Shape;147;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8" name="Google Shape;148;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1"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000"/>
              <a:buFont typeface="Arial"/>
              <a:buNone/>
              <a:defRPr sz="2000" b="1" i="0" u="none" strike="noStrike" cap="none">
                <a:solidFill>
                  <a:schemeClr val="lt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lt1"/>
              </a:buClr>
              <a:buSzPts val="1800"/>
              <a:buFont typeface="Arial"/>
              <a:buNone/>
              <a:defRPr sz="1800" b="1" i="0" u="none" strike="noStrike" cap="none">
                <a:solidFill>
                  <a:schemeClr val="lt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lt1"/>
              </a:buClr>
              <a:buSzPts val="1600"/>
              <a:buFont typeface="Arial"/>
              <a:buNone/>
              <a:defRPr sz="1600" b="1" i="0" u="none" strike="noStrike" cap="none">
                <a:solidFill>
                  <a:schemeClr val="lt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Libre Franklin"/>
                <a:ea typeface="Libre Franklin"/>
                <a:cs typeface="Libre Franklin"/>
                <a:sym typeface="Libre Franklin"/>
              </a:defRPr>
            </a:lvl9pPr>
          </a:lstStyle>
          <a:p>
            <a:endParaRPr/>
          </a:p>
        </p:txBody>
      </p:sp>
      <p:sp>
        <p:nvSpPr>
          <p:cNvPr id="149" name="Google Shape;149;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0" name="Google Shape;15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1" name="Google Shape;15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2" name="Google Shape;1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3"/>
        <p:cNvGrpSpPr/>
        <p:nvPr/>
      </p:nvGrpSpPr>
      <p:grpSpPr>
        <a:xfrm>
          <a:off x="0" y="0"/>
          <a:ext cx="0" cy="0"/>
          <a:chOff x="0" y="0"/>
          <a:chExt cx="0" cy="0"/>
        </a:xfrm>
      </p:grpSpPr>
      <p:sp>
        <p:nvSpPr>
          <p:cNvPr id="154" name="Google Shape;154;p13"/>
          <p:cNvSpPr txBox="1">
            <a:spLocks noGrp="1"/>
          </p:cNvSpPr>
          <p:nvPr>
            <p:ph type="title"/>
          </p:nvPr>
        </p:nvSpPr>
        <p:spPr>
          <a:xfrm>
            <a:off x="838200" y="365125"/>
            <a:ext cx="7262078" cy="131998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4400"/>
              <a:buFont typeface="Libre Franklin Medium"/>
              <a:buNone/>
              <a:defRPr sz="44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5" name="Google Shape;1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6" name="Google Shape;1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7" name="Google Shape;1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8"/>
        <p:cNvGrpSpPr/>
        <p:nvPr/>
      </p:nvGrpSpPr>
      <p:grpSpPr>
        <a:xfrm>
          <a:off x="0" y="0"/>
          <a:ext cx="0" cy="0"/>
          <a:chOff x="0" y="0"/>
          <a:chExt cx="0" cy="0"/>
        </a:xfrm>
      </p:grpSpPr>
      <p:sp>
        <p:nvSpPr>
          <p:cNvPr id="159" name="Google Shape;15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60" name="Google Shape;16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61" name="Google Shape;16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62"/>
        <p:cNvGrpSpPr/>
        <p:nvPr/>
      </p:nvGrpSpPr>
      <p:grpSpPr>
        <a:xfrm>
          <a:off x="0" y="0"/>
          <a:ext cx="0" cy="0"/>
          <a:chOff x="0" y="0"/>
          <a:chExt cx="0" cy="0"/>
        </a:xfrm>
      </p:grpSpPr>
      <p:sp>
        <p:nvSpPr>
          <p:cNvPr id="163" name="Google Shape;16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Libre Franklin Medium"/>
              <a:buNone/>
              <a:defRPr sz="32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4" name="Google Shape;164;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2pPr>
            <a:lvl3pPr marL="1371600" marR="0" lvl="2"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Libre Franklin"/>
                <a:ea typeface="Libre Franklin"/>
                <a:cs typeface="Libre Franklin"/>
                <a:sym typeface="Libre Franklin"/>
              </a:defRPr>
            </a:lvl3pPr>
            <a:lvl4pPr marL="1828800" marR="0" lvl="3"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4pPr>
            <a:lvl5pPr marL="2286000" marR="0" lvl="4"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Libre Franklin"/>
                <a:ea typeface="Libre Franklin"/>
                <a:cs typeface="Libre Franklin"/>
                <a:sym typeface="Libre Franklin"/>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9pPr>
          </a:lstStyle>
          <a:p>
            <a:endParaRPr/>
          </a:p>
        </p:txBody>
      </p:sp>
      <p:sp>
        <p:nvSpPr>
          <p:cNvPr id="165" name="Google Shape;16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9pPr>
          </a:lstStyle>
          <a:p>
            <a:endParaRPr/>
          </a:p>
        </p:txBody>
      </p:sp>
      <p:sp>
        <p:nvSpPr>
          <p:cNvPr id="166" name="Google Shape;16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67" name="Google Shape;16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68" name="Google Shape;16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9"/>
        <p:cNvGrpSpPr/>
        <p:nvPr/>
      </p:nvGrpSpPr>
      <p:grpSpPr>
        <a:xfrm>
          <a:off x="0" y="0"/>
          <a:ext cx="0" cy="0"/>
          <a:chOff x="0" y="0"/>
          <a:chExt cx="0" cy="0"/>
        </a:xfrm>
      </p:grpSpPr>
      <p:sp>
        <p:nvSpPr>
          <p:cNvPr id="170" name="Google Shape;17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lt1"/>
              </a:buClr>
              <a:buSzPts val="3200"/>
              <a:buFont typeface="Libre Franklin Medium"/>
              <a:buNone/>
              <a:defRPr sz="3200" b="0" i="0" u="none" strike="noStrike" cap="none">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1" name="Google Shape;171;p1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Libre Franklin"/>
                <a:ea typeface="Libre Franklin"/>
                <a:cs typeface="Libre Franklin"/>
                <a:sym typeface="Libre Franklin"/>
              </a:defRPr>
            </a:lvl9pPr>
          </a:lstStyle>
          <a:p>
            <a:endParaRPr/>
          </a:p>
        </p:txBody>
      </p:sp>
      <p:sp>
        <p:nvSpPr>
          <p:cNvPr id="172" name="Google Shape;17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ibre Franklin"/>
                <a:ea typeface="Libre Franklin"/>
                <a:cs typeface="Libre Franklin"/>
                <a:sym typeface="Libre Franklin"/>
              </a:defRPr>
            </a:lvl1pPr>
            <a:lvl2pPr marL="914400" marR="0" lvl="1" indent="-228600" algn="l" rtl="0">
              <a:lnSpc>
                <a:spcPct val="90000"/>
              </a:lnSpc>
              <a:spcBef>
                <a:spcPts val="500"/>
              </a:spcBef>
              <a:spcAft>
                <a:spcPts val="0"/>
              </a:spcAft>
              <a:buClr>
                <a:schemeClr val="lt1"/>
              </a:buClr>
              <a:buSzPts val="1400"/>
              <a:buFont typeface="Arial"/>
              <a:buNone/>
              <a:defRPr sz="1400" b="0" i="0" u="none" strike="noStrike" cap="none">
                <a:solidFill>
                  <a:schemeClr val="lt1"/>
                </a:solidFill>
                <a:latin typeface="Libre Franklin"/>
                <a:ea typeface="Libre Franklin"/>
                <a:cs typeface="Libre Franklin"/>
                <a:sym typeface="Libre Franklin"/>
              </a:defRPr>
            </a:lvl2pPr>
            <a:lvl3pPr marL="1371600" marR="0" lvl="2" indent="-228600" algn="l" rtl="0">
              <a:lnSpc>
                <a:spcPct val="90000"/>
              </a:lnSpc>
              <a:spcBef>
                <a:spcPts val="500"/>
              </a:spcBef>
              <a:spcAft>
                <a:spcPts val="0"/>
              </a:spcAft>
              <a:buClr>
                <a:schemeClr val="lt1"/>
              </a:buClr>
              <a:buSzPts val="1200"/>
              <a:buFont typeface="Arial"/>
              <a:buNone/>
              <a:defRPr sz="1200" b="0" i="0" u="none" strike="noStrike" cap="none">
                <a:solidFill>
                  <a:schemeClr val="lt1"/>
                </a:solidFill>
                <a:latin typeface="Libre Franklin"/>
                <a:ea typeface="Libre Franklin"/>
                <a:cs typeface="Libre Franklin"/>
                <a:sym typeface="Libre Franklin"/>
              </a:defRPr>
            </a:lvl3pPr>
            <a:lvl4pPr marL="1828800" marR="0" lvl="3"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Libre Franklin"/>
                <a:ea typeface="Libre Franklin"/>
                <a:cs typeface="Libre Franklin"/>
                <a:sym typeface="Libre Franklin"/>
              </a:defRPr>
            </a:lvl4pPr>
            <a:lvl5pPr marL="2286000" marR="0" lvl="4" indent="-228600" algn="l" rtl="0">
              <a:lnSpc>
                <a:spcPct val="90000"/>
              </a:lnSpc>
              <a:spcBef>
                <a:spcPts val="500"/>
              </a:spcBef>
              <a:spcAft>
                <a:spcPts val="0"/>
              </a:spcAft>
              <a:buClr>
                <a:schemeClr val="lt1"/>
              </a:buClr>
              <a:buSzPts val="1000"/>
              <a:buFont typeface="Arial"/>
              <a:buNone/>
              <a:defRPr sz="1000" b="0" i="0" u="none" strike="noStrike" cap="none">
                <a:solidFill>
                  <a:schemeClr val="lt1"/>
                </a:solidFill>
                <a:latin typeface="Libre Franklin"/>
                <a:ea typeface="Libre Franklin"/>
                <a:cs typeface="Libre Franklin"/>
                <a:sym typeface="Libre Franklin"/>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Libre Franklin"/>
                <a:ea typeface="Libre Franklin"/>
                <a:cs typeface="Libre Franklin"/>
                <a:sym typeface="Libre Franklin"/>
              </a:defRPr>
            </a:lvl9pPr>
          </a:lstStyle>
          <a:p>
            <a:endParaRPr/>
          </a:p>
        </p:txBody>
      </p:sp>
      <p:sp>
        <p:nvSpPr>
          <p:cNvPr id="173" name="Google Shape;17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74" name="Google Shape;17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75" name="Google Shape;17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Libre Franklin"/>
                <a:ea typeface="Libre Franklin"/>
                <a:cs typeface="Libre Franklin"/>
                <a:sym typeface="Libre Franklin"/>
              </a:defRPr>
            </a:lvl1pPr>
            <a:lvl2pPr marL="0" marR="0" lvl="1" indent="0" algn="l" rtl="0">
              <a:spcBef>
                <a:spcPts val="0"/>
              </a:spcBef>
              <a:buNone/>
              <a:defRPr sz="1800">
                <a:solidFill>
                  <a:schemeClr val="dk1"/>
                </a:solidFill>
                <a:latin typeface="Libre Franklin"/>
                <a:ea typeface="Libre Franklin"/>
                <a:cs typeface="Libre Franklin"/>
                <a:sym typeface="Libre Franklin"/>
              </a:defRPr>
            </a:lvl2pPr>
            <a:lvl3pPr marL="0" marR="0" lvl="2" indent="0" algn="l" rtl="0">
              <a:spcBef>
                <a:spcPts val="0"/>
              </a:spcBef>
              <a:buNone/>
              <a:defRPr sz="1800">
                <a:solidFill>
                  <a:schemeClr val="dk1"/>
                </a:solidFill>
                <a:latin typeface="Libre Franklin"/>
                <a:ea typeface="Libre Franklin"/>
                <a:cs typeface="Libre Franklin"/>
                <a:sym typeface="Libre Franklin"/>
              </a:defRPr>
            </a:lvl3pPr>
            <a:lvl4pPr marL="0" marR="0" lvl="3" indent="0" algn="l" rtl="0">
              <a:spcBef>
                <a:spcPts val="0"/>
              </a:spcBef>
              <a:buNone/>
              <a:defRPr sz="1800">
                <a:solidFill>
                  <a:schemeClr val="dk1"/>
                </a:solidFill>
                <a:latin typeface="Libre Franklin"/>
                <a:ea typeface="Libre Franklin"/>
                <a:cs typeface="Libre Franklin"/>
                <a:sym typeface="Libre Franklin"/>
              </a:defRPr>
            </a:lvl4pPr>
            <a:lvl5pPr marL="0" marR="0" lvl="4" indent="0" algn="l" rtl="0">
              <a:spcBef>
                <a:spcPts val="0"/>
              </a:spcBef>
              <a:buNone/>
              <a:defRPr sz="1800">
                <a:solidFill>
                  <a:schemeClr val="dk1"/>
                </a:solidFill>
                <a:latin typeface="Libre Franklin"/>
                <a:ea typeface="Libre Franklin"/>
                <a:cs typeface="Libre Franklin"/>
                <a:sym typeface="Libre Franklin"/>
              </a:defRPr>
            </a:lvl5pPr>
            <a:lvl6pPr marL="0" marR="0" lvl="5" indent="0" algn="l" rtl="0">
              <a:spcBef>
                <a:spcPts val="0"/>
              </a:spcBef>
              <a:buNone/>
              <a:defRPr sz="1800">
                <a:solidFill>
                  <a:schemeClr val="dk1"/>
                </a:solidFill>
                <a:latin typeface="Libre Franklin"/>
                <a:ea typeface="Libre Franklin"/>
                <a:cs typeface="Libre Franklin"/>
                <a:sym typeface="Libre Franklin"/>
              </a:defRPr>
            </a:lvl6pPr>
            <a:lvl7pPr marL="0" marR="0" lvl="6" indent="0" algn="l" rtl="0">
              <a:spcBef>
                <a:spcPts val="0"/>
              </a:spcBef>
              <a:buNone/>
              <a:defRPr sz="1800">
                <a:solidFill>
                  <a:schemeClr val="dk1"/>
                </a:solidFill>
                <a:latin typeface="Libre Franklin"/>
                <a:ea typeface="Libre Franklin"/>
                <a:cs typeface="Libre Franklin"/>
                <a:sym typeface="Libre Franklin"/>
              </a:defRPr>
            </a:lvl7pPr>
            <a:lvl8pPr marL="0" marR="0" lvl="7" indent="0" algn="l" rtl="0">
              <a:spcBef>
                <a:spcPts val="0"/>
              </a:spcBef>
              <a:buNone/>
              <a:defRPr sz="1800">
                <a:solidFill>
                  <a:schemeClr val="dk1"/>
                </a:solidFill>
                <a:latin typeface="Libre Franklin"/>
                <a:ea typeface="Libre Franklin"/>
                <a:cs typeface="Libre Franklin"/>
                <a:sym typeface="Libre Franklin"/>
              </a:defRPr>
            </a:lvl8pPr>
            <a:lvl9pPr marL="0" marR="0" lvl="8" indent="0" algn="l" rtl="0">
              <a:spcBef>
                <a:spcPts val="0"/>
              </a:spcBef>
              <a:buNone/>
              <a:defRPr sz="1800">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4"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hyperlink" Target="http://laconga.redclara.net/blog/" TargetMode="External"/><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www.youtube.com/watch?v=sQi0cyCEyv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www.irit.fr/netscity/prod/intro/"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838200" y="365125"/>
            <a:ext cx="7262100" cy="132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smtClean="0"/>
              <a:t>LA-</a:t>
            </a:r>
            <a:r>
              <a:rPr lang="en-US" dirty="0" err="1" smtClean="0"/>
              <a:t>CoNGA</a:t>
            </a:r>
            <a:r>
              <a:rPr lang="en-US" dirty="0" smtClean="0"/>
              <a:t> physics</a:t>
            </a:r>
            <a:endParaRPr dirty="0"/>
          </a:p>
        </p:txBody>
      </p:sp>
      <p:sp>
        <p:nvSpPr>
          <p:cNvPr id="207" name="Google Shape;207;p21"/>
          <p:cNvSpPr txBox="1">
            <a:spLocks noGrp="1"/>
          </p:cNvSpPr>
          <p:nvPr>
            <p:ph type="body" idx="1"/>
          </p:nvPr>
        </p:nvSpPr>
        <p:spPr>
          <a:xfrm>
            <a:off x="832074" y="3526681"/>
            <a:ext cx="11359925" cy="744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i="1" dirty="0" smtClean="0"/>
              <a:t>Reina Camacho Toro, Luis </a:t>
            </a:r>
            <a:r>
              <a:rPr lang="en-US" i="1" dirty="0" err="1" smtClean="0"/>
              <a:t>Nuñez</a:t>
            </a:r>
            <a:r>
              <a:rPr lang="en-US" i="1" dirty="0" smtClean="0"/>
              <a:t> y José </a:t>
            </a:r>
            <a:r>
              <a:rPr lang="en-US" i="1" dirty="0" err="1" smtClean="0"/>
              <a:t>Ocariz</a:t>
            </a:r>
            <a:r>
              <a:rPr lang="en-US" i="1" dirty="0" smtClean="0"/>
              <a:t> obo LA-</a:t>
            </a:r>
            <a:r>
              <a:rPr lang="en-US" i="1" dirty="0" err="1" smtClean="0"/>
              <a:t>CoNGA</a:t>
            </a:r>
            <a:r>
              <a:rPr lang="en-US" i="1" dirty="0" smtClean="0"/>
              <a:t> physics community</a:t>
            </a:r>
          </a:p>
          <a:p>
            <a:pPr marL="0" lvl="0" indent="0" algn="l" rtl="0">
              <a:spcBef>
                <a:spcPts val="1000"/>
              </a:spcBef>
              <a:spcAft>
                <a:spcPts val="0"/>
              </a:spcAft>
              <a:buNone/>
            </a:pPr>
            <a:r>
              <a:rPr lang="en-US" dirty="0" smtClean="0"/>
              <a:t>II Latin American Strategy Forum for Research Infrastructure: an Open Symposium for HECAP. July 6</a:t>
            </a:r>
            <a:r>
              <a:rPr lang="en-US" baseline="30000" dirty="0" smtClean="0"/>
              <a:t>th</a:t>
            </a:r>
            <a:r>
              <a:rPr lang="en-US" dirty="0" smtClean="0"/>
              <a:t>-10</a:t>
            </a:r>
            <a:r>
              <a:rPr lang="en-US" baseline="30000" dirty="0" smtClean="0"/>
              <a:t>th</a:t>
            </a:r>
            <a:r>
              <a:rPr lang="en-US" dirty="0" smtClean="0"/>
              <a:t>, 2020. ICTP-SAIFR </a:t>
            </a:r>
          </a:p>
        </p:txBody>
      </p:sp>
      <p:sp>
        <p:nvSpPr>
          <p:cNvPr id="208" name="Google Shape;208;p21"/>
          <p:cNvSpPr txBox="1">
            <a:spLocks noGrp="1"/>
          </p:cNvSpPr>
          <p:nvPr>
            <p:ph type="body" idx="2"/>
          </p:nvPr>
        </p:nvSpPr>
        <p:spPr>
          <a:xfrm>
            <a:off x="831850" y="1911350"/>
            <a:ext cx="7097700" cy="1282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smtClean="0"/>
              <a:t>Latin American alliance for Capacity </a:t>
            </a:r>
            <a:r>
              <a:rPr lang="en-US" dirty="0" err="1" smtClean="0"/>
              <a:t>buildiNG</a:t>
            </a:r>
            <a:r>
              <a:rPr lang="en-US" dirty="0" smtClean="0"/>
              <a:t> in Advanced physics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methodology and platform</a:t>
            </a:r>
            <a:endParaRPr dirty="0"/>
          </a:p>
        </p:txBody>
      </p:sp>
      <p:sp>
        <p:nvSpPr>
          <p:cNvPr id="3" name="Espace réservé du texte 1"/>
          <p:cNvSpPr>
            <a:spLocks noGrp="1"/>
          </p:cNvSpPr>
          <p:nvPr>
            <p:ph type="body" idx="1"/>
          </p:nvPr>
        </p:nvSpPr>
        <p:spPr>
          <a:xfrm>
            <a:off x="114174" y="895880"/>
            <a:ext cx="12077826" cy="5145088"/>
          </a:xfrm>
        </p:spPr>
        <p:txBody>
          <a:bodyPr/>
          <a:lstStyle/>
          <a:p>
            <a:pPr marL="228600" indent="0"/>
            <a:r>
              <a:rPr lang="fr-FR" dirty="0" smtClean="0"/>
              <a:t>How do </a:t>
            </a:r>
            <a:r>
              <a:rPr lang="fr-FR" dirty="0" err="1" smtClean="0"/>
              <a:t>we</a:t>
            </a:r>
            <a:r>
              <a:rPr lang="fr-FR" dirty="0" smtClean="0"/>
              <a:t> </a:t>
            </a:r>
            <a:r>
              <a:rPr lang="fr-FR" dirty="0" err="1" smtClean="0"/>
              <a:t>want</a:t>
            </a:r>
            <a:r>
              <a:rPr lang="fr-FR" dirty="0" smtClean="0"/>
              <a:t> to do </a:t>
            </a:r>
            <a:r>
              <a:rPr lang="fr-FR" dirty="0" err="1" smtClean="0"/>
              <a:t>that</a:t>
            </a:r>
            <a:r>
              <a:rPr lang="fr-FR" dirty="0" smtClean="0"/>
              <a:t>:</a:t>
            </a:r>
          </a:p>
          <a:p>
            <a:pPr marL="1028700" lvl="1" indent="-342900">
              <a:buFont typeface="Arial"/>
              <a:buChar char="•"/>
            </a:pPr>
            <a:r>
              <a:rPr lang="fr-FR" sz="2000" dirty="0" smtClean="0"/>
              <a:t>An e-learning </a:t>
            </a:r>
            <a:r>
              <a:rPr lang="fr-FR" sz="2000" dirty="0" err="1" smtClean="0"/>
              <a:t>platform</a:t>
            </a:r>
            <a:r>
              <a:rPr lang="fr-FR" sz="2000" dirty="0" smtClean="0"/>
              <a:t> open </a:t>
            </a:r>
            <a:r>
              <a:rPr lang="fr-FR" sz="2000" dirty="0" err="1" smtClean="0"/>
              <a:t>access</a:t>
            </a:r>
            <a:endParaRPr lang="fr-FR" sz="2000" dirty="0" smtClean="0"/>
          </a:p>
          <a:p>
            <a:pPr marL="1028700" lvl="1" indent="-342900">
              <a:buFont typeface="Arial"/>
              <a:buChar char="•"/>
            </a:pPr>
            <a:r>
              <a:rPr lang="fr-FR" sz="2000" dirty="0" err="1" smtClean="0"/>
              <a:t>Remote</a:t>
            </a:r>
            <a:r>
              <a:rPr lang="fr-FR" sz="2000" dirty="0" smtClean="0"/>
              <a:t> </a:t>
            </a:r>
            <a:r>
              <a:rPr lang="fr-FR" sz="2000" dirty="0" err="1" smtClean="0"/>
              <a:t>access</a:t>
            </a:r>
            <a:r>
              <a:rPr lang="fr-FR" sz="2000" dirty="0" smtClean="0"/>
              <a:t> </a:t>
            </a:r>
            <a:r>
              <a:rPr lang="fr-FR" sz="2000" dirty="0" smtClean="0"/>
              <a:t>to </a:t>
            </a:r>
            <a:r>
              <a:rPr lang="fr-FR" sz="2000" dirty="0" err="1" smtClean="0"/>
              <a:t>i</a:t>
            </a:r>
            <a:r>
              <a:rPr lang="fr-FR" sz="2000" dirty="0" err="1" smtClean="0"/>
              <a:t>nterconnected</a:t>
            </a:r>
            <a:r>
              <a:rPr lang="fr-FR" sz="2000" dirty="0" smtClean="0"/>
              <a:t> </a:t>
            </a:r>
            <a:r>
              <a:rPr lang="fr-FR" sz="2000" dirty="0" err="1" smtClean="0"/>
              <a:t>experimental</a:t>
            </a:r>
            <a:r>
              <a:rPr lang="fr-FR" sz="2000" dirty="0" smtClean="0"/>
              <a:t> </a:t>
            </a:r>
            <a:r>
              <a:rPr lang="fr-FR" sz="2000" dirty="0" err="1" smtClean="0"/>
              <a:t>facilities</a:t>
            </a:r>
            <a:endParaRPr lang="fr-FR" sz="2000" dirty="0" smtClean="0"/>
          </a:p>
          <a:p>
            <a:pPr marL="1028700" lvl="1" indent="-342900">
              <a:buFont typeface="Arial"/>
              <a:buChar char="•"/>
            </a:pPr>
            <a:r>
              <a:rPr lang="fr-FR" sz="2000" dirty="0" err="1" smtClean="0"/>
              <a:t>Problem</a:t>
            </a:r>
            <a:r>
              <a:rPr lang="fr-FR" sz="2000" dirty="0" smtClean="0"/>
              <a:t> </a:t>
            </a:r>
            <a:r>
              <a:rPr lang="fr-FR" sz="2000" dirty="0" err="1" smtClean="0"/>
              <a:t>solving</a:t>
            </a:r>
            <a:r>
              <a:rPr lang="fr-FR" sz="2000" dirty="0" smtClean="0"/>
              <a:t> </a:t>
            </a:r>
            <a:r>
              <a:rPr lang="fr-FR" sz="2000" dirty="0" err="1" smtClean="0"/>
              <a:t>oriented</a:t>
            </a:r>
            <a:r>
              <a:rPr lang="fr-FR" sz="2000" dirty="0" smtClean="0"/>
              <a:t> curriculum, </a:t>
            </a:r>
            <a:r>
              <a:rPr lang="fr-FR" sz="2000" dirty="0" err="1" smtClean="0"/>
              <a:t>distributed</a:t>
            </a:r>
            <a:r>
              <a:rPr lang="fr-FR" sz="2000" dirty="0" smtClean="0"/>
              <a:t> in </a:t>
            </a:r>
            <a:r>
              <a:rPr lang="fr-FR" sz="2000" dirty="0" err="1" smtClean="0"/>
              <a:t>small</a:t>
            </a:r>
            <a:r>
              <a:rPr lang="fr-FR" sz="2000" dirty="0" smtClean="0"/>
              <a:t> blocks</a:t>
            </a:r>
          </a:p>
          <a:p>
            <a:pPr marL="1028700" lvl="1" indent="-342900">
              <a:buFont typeface="Arial"/>
              <a:buChar char="•"/>
            </a:pPr>
            <a:r>
              <a:rPr lang="fr-FR" sz="2000" dirty="0" smtClean="0"/>
              <a:t>Good practices of </a:t>
            </a:r>
            <a:r>
              <a:rPr lang="fr-FR" sz="2000" dirty="0" err="1" smtClean="0"/>
              <a:t>scientific</a:t>
            </a:r>
            <a:r>
              <a:rPr lang="fr-FR" sz="2000" dirty="0" smtClean="0"/>
              <a:t> </a:t>
            </a:r>
            <a:r>
              <a:rPr lang="fr-FR" sz="2000" dirty="0" err="1" smtClean="0"/>
              <a:t>reproducibility</a:t>
            </a:r>
            <a:r>
              <a:rPr lang="fr-FR" sz="2000" dirty="0" smtClean="0"/>
              <a:t> </a:t>
            </a:r>
          </a:p>
          <a:p>
            <a:pPr marL="1028700" lvl="1" indent="-342900">
              <a:buFont typeface="Arial"/>
              <a:buChar char="•"/>
            </a:pPr>
            <a:r>
              <a:rPr lang="fr-FR" sz="2000" dirty="0" err="1" smtClean="0"/>
              <a:t>Mobility</a:t>
            </a:r>
            <a:r>
              <a:rPr lang="fr-FR" sz="2000" dirty="0" smtClean="0"/>
              <a:t> program in Latin </a:t>
            </a:r>
            <a:r>
              <a:rPr lang="fr-FR" sz="2000" dirty="0" err="1" smtClean="0"/>
              <a:t>America</a:t>
            </a:r>
            <a:r>
              <a:rPr lang="fr-FR" sz="2000" dirty="0" smtClean="0"/>
              <a:t> and Europe for </a:t>
            </a:r>
            <a:r>
              <a:rPr lang="fr-FR" sz="2000" dirty="0" err="1" smtClean="0"/>
              <a:t>academic</a:t>
            </a:r>
            <a:r>
              <a:rPr lang="fr-FR" sz="2000" dirty="0" smtClean="0"/>
              <a:t> and </a:t>
            </a:r>
            <a:r>
              <a:rPr lang="fr-FR" sz="2000" dirty="0" err="1" smtClean="0"/>
              <a:t>industrial</a:t>
            </a:r>
            <a:r>
              <a:rPr lang="fr-FR" sz="2000" dirty="0" smtClean="0"/>
              <a:t> </a:t>
            </a:r>
            <a:r>
              <a:rPr lang="fr-FR" sz="2000" dirty="0" err="1" smtClean="0"/>
              <a:t>interships</a:t>
            </a:r>
            <a:endParaRPr lang="fr-FR" sz="2000" dirty="0"/>
          </a:p>
        </p:txBody>
      </p:sp>
      <p:pic>
        <p:nvPicPr>
          <p:cNvPr id="8" name="Image 7"/>
          <p:cNvPicPr>
            <a:picLocks noChangeAspect="1"/>
          </p:cNvPicPr>
          <p:nvPr/>
        </p:nvPicPr>
        <p:blipFill>
          <a:blip r:embed="rId3"/>
          <a:stretch>
            <a:fillRect/>
          </a:stretch>
        </p:blipFill>
        <p:spPr>
          <a:xfrm>
            <a:off x="6846712" y="3355623"/>
            <a:ext cx="4724400" cy="3020310"/>
          </a:xfrm>
          <a:prstGeom prst="rect">
            <a:avLst/>
          </a:prstGeom>
        </p:spPr>
      </p:pic>
      <p:pic>
        <p:nvPicPr>
          <p:cNvPr id="9" name="Image 8"/>
          <p:cNvPicPr>
            <a:picLocks noChangeAspect="1"/>
          </p:cNvPicPr>
          <p:nvPr/>
        </p:nvPicPr>
        <p:blipFill>
          <a:blip r:embed="rId4"/>
          <a:stretch>
            <a:fillRect/>
          </a:stretch>
        </p:blipFill>
        <p:spPr>
          <a:xfrm>
            <a:off x="1897944" y="3468512"/>
            <a:ext cx="4395611" cy="2946917"/>
          </a:xfrm>
          <a:prstGeom prst="rect">
            <a:avLst/>
          </a:prstGeom>
        </p:spPr>
      </p:pic>
    </p:spTree>
    <p:extLst>
      <p:ext uri="{BB962C8B-B14F-4D97-AF65-F5344CB8AC3E}">
        <p14:creationId xmlns:p14="http://schemas.microsoft.com/office/powerpoint/2010/main" val="391262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implementation</a:t>
            </a:r>
            <a:endParaRPr dirty="0"/>
          </a:p>
        </p:txBody>
      </p:sp>
      <p:pic>
        <p:nvPicPr>
          <p:cNvPr id="5" name="Image 4"/>
          <p:cNvPicPr>
            <a:picLocks noChangeAspect="1"/>
          </p:cNvPicPr>
          <p:nvPr/>
        </p:nvPicPr>
        <p:blipFill>
          <a:blip r:embed="rId3"/>
          <a:stretch>
            <a:fillRect/>
          </a:stretch>
        </p:blipFill>
        <p:spPr>
          <a:xfrm>
            <a:off x="825505" y="771239"/>
            <a:ext cx="9207500" cy="5639444"/>
          </a:xfrm>
          <a:prstGeom prst="rect">
            <a:avLst/>
          </a:prstGeom>
        </p:spPr>
      </p:pic>
      <p:sp>
        <p:nvSpPr>
          <p:cNvPr id="6" name="ZoneTexte 5"/>
          <p:cNvSpPr txBox="1"/>
          <p:nvPr/>
        </p:nvSpPr>
        <p:spPr>
          <a:xfrm>
            <a:off x="7267222" y="4896556"/>
            <a:ext cx="4924778" cy="646331"/>
          </a:xfrm>
          <a:prstGeom prst="rect">
            <a:avLst/>
          </a:prstGeom>
          <a:noFill/>
        </p:spPr>
        <p:txBody>
          <a:bodyPr wrap="square" rtlCol="0">
            <a:spAutoFit/>
          </a:bodyPr>
          <a:lstStyle/>
          <a:p>
            <a:pPr marL="285750" indent="-285750">
              <a:buFont typeface="Arial"/>
              <a:buChar char="•"/>
            </a:pPr>
            <a:r>
              <a:rPr lang="fr-FR" sz="1800" dirty="0" smtClean="0">
                <a:solidFill>
                  <a:srgbClr val="000090"/>
                </a:solidFill>
              </a:rPr>
              <a:t>LA-</a:t>
            </a:r>
            <a:r>
              <a:rPr lang="fr-FR" sz="1800" dirty="0" err="1" smtClean="0">
                <a:solidFill>
                  <a:srgbClr val="000090"/>
                </a:solidFill>
              </a:rPr>
              <a:t>CoNGA</a:t>
            </a:r>
            <a:r>
              <a:rPr lang="fr-FR" sz="1800" dirty="0" smtClean="0">
                <a:solidFill>
                  <a:srgbClr val="000090"/>
                </a:solidFill>
              </a:rPr>
              <a:t> </a:t>
            </a:r>
            <a:r>
              <a:rPr lang="fr-FR" sz="1800" dirty="0" err="1" smtClean="0">
                <a:solidFill>
                  <a:srgbClr val="000090"/>
                </a:solidFill>
              </a:rPr>
              <a:t>physics</a:t>
            </a:r>
            <a:r>
              <a:rPr lang="fr-FR" sz="1800" dirty="0" smtClean="0">
                <a:solidFill>
                  <a:srgbClr val="000090"/>
                </a:solidFill>
              </a:rPr>
              <a:t> </a:t>
            </a:r>
            <a:r>
              <a:rPr lang="fr-FR" sz="1800" dirty="0" err="1" smtClean="0">
                <a:solidFill>
                  <a:srgbClr val="000090"/>
                </a:solidFill>
              </a:rPr>
              <a:t>community</a:t>
            </a:r>
            <a:r>
              <a:rPr lang="fr-FR" sz="1800" dirty="0" smtClean="0">
                <a:solidFill>
                  <a:srgbClr val="000090"/>
                </a:solidFill>
              </a:rPr>
              <a:t> </a:t>
            </a:r>
            <a:r>
              <a:rPr lang="fr-FR" sz="1800" dirty="0" err="1" smtClean="0">
                <a:solidFill>
                  <a:srgbClr val="000090"/>
                </a:solidFill>
              </a:rPr>
              <a:t>is</a:t>
            </a:r>
            <a:r>
              <a:rPr lang="fr-FR" sz="1800" dirty="0" smtClean="0">
                <a:solidFill>
                  <a:srgbClr val="000090"/>
                </a:solidFill>
              </a:rPr>
              <a:t> </a:t>
            </a:r>
            <a:r>
              <a:rPr lang="fr-FR" sz="1800" dirty="0" err="1" smtClean="0">
                <a:solidFill>
                  <a:srgbClr val="000090"/>
                </a:solidFill>
              </a:rPr>
              <a:t>working</a:t>
            </a:r>
            <a:r>
              <a:rPr lang="fr-FR" sz="1800" dirty="0" smtClean="0">
                <a:solidFill>
                  <a:srgbClr val="000090"/>
                </a:solidFill>
              </a:rPr>
              <a:t> to </a:t>
            </a:r>
            <a:r>
              <a:rPr lang="fr-FR" sz="1800" dirty="0" err="1" smtClean="0">
                <a:solidFill>
                  <a:srgbClr val="000090"/>
                </a:solidFill>
              </a:rPr>
              <a:t>start</a:t>
            </a:r>
            <a:r>
              <a:rPr lang="fr-FR" sz="1800" dirty="0" smtClean="0">
                <a:solidFill>
                  <a:srgbClr val="000090"/>
                </a:solidFill>
              </a:rPr>
              <a:t> the first courses in </a:t>
            </a:r>
            <a:r>
              <a:rPr lang="fr-FR" sz="1800" dirty="0" err="1" smtClean="0">
                <a:solidFill>
                  <a:srgbClr val="000090"/>
                </a:solidFill>
              </a:rPr>
              <a:t>January</a:t>
            </a:r>
            <a:r>
              <a:rPr lang="fr-FR" sz="1800" dirty="0" smtClean="0">
                <a:solidFill>
                  <a:srgbClr val="000090"/>
                </a:solidFill>
              </a:rPr>
              <a:t> 2021</a:t>
            </a:r>
            <a:endParaRPr lang="fr-FR" sz="1800" dirty="0">
              <a:solidFill>
                <a:srgbClr val="000090"/>
              </a:solidFill>
            </a:endParaRPr>
          </a:p>
        </p:txBody>
      </p:sp>
    </p:spTree>
    <p:extLst>
      <p:ext uri="{BB962C8B-B14F-4D97-AF65-F5344CB8AC3E}">
        <p14:creationId xmlns:p14="http://schemas.microsoft.com/office/powerpoint/2010/main" val="93601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a:t>
            </a:r>
            <a:r>
              <a:rPr lang="en-US" dirty="0" err="1" smtClean="0"/>
              <a:t>HablemosLAConGA</a:t>
            </a:r>
            <a:endParaRPr dirty="0"/>
          </a:p>
        </p:txBody>
      </p:sp>
      <p:sp>
        <p:nvSpPr>
          <p:cNvPr id="7" name="Google Shape;237;p26"/>
          <p:cNvSpPr txBox="1">
            <a:spLocks noGrp="1"/>
          </p:cNvSpPr>
          <p:nvPr>
            <p:ph type="body" idx="1"/>
          </p:nvPr>
        </p:nvSpPr>
        <p:spPr>
          <a:xfrm>
            <a:off x="98777" y="754770"/>
            <a:ext cx="11980334" cy="514508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500"/>
              <a:buFont typeface="Arial"/>
              <a:buChar char="•"/>
            </a:pPr>
            <a:r>
              <a:rPr lang="en-US" sz="2000" dirty="0" smtClean="0"/>
              <a:t>Officially launched two weeks ago with a </a:t>
            </a:r>
            <a:r>
              <a:rPr lang="en-US" sz="2000" dirty="0" err="1" smtClean="0"/>
              <a:t>serie</a:t>
            </a:r>
            <a:r>
              <a:rPr lang="en-US" sz="2000" dirty="0" smtClean="0"/>
              <a:t> of virtual sessions “</a:t>
            </a:r>
            <a:r>
              <a:rPr lang="en-US" sz="2000" dirty="0" err="1" smtClean="0"/>
              <a:t>Hablemos</a:t>
            </a:r>
            <a:r>
              <a:rPr lang="en-US" sz="2000" dirty="0" smtClean="0"/>
              <a:t> de </a:t>
            </a:r>
            <a:r>
              <a:rPr lang="en-US" sz="2000" dirty="0" err="1" smtClean="0"/>
              <a:t>Física</a:t>
            </a:r>
            <a:r>
              <a:rPr lang="en-US" sz="2000" dirty="0" smtClean="0"/>
              <a:t> </a:t>
            </a:r>
            <a:r>
              <a:rPr lang="en-US" sz="2000" dirty="0" err="1" smtClean="0"/>
              <a:t>Avanzada</a:t>
            </a:r>
            <a:r>
              <a:rPr lang="en-US" sz="2000" dirty="0" smtClean="0"/>
              <a:t>/Let’s talk about advanced physics”</a:t>
            </a:r>
          </a:p>
          <a:p>
            <a:pPr marL="342900" lvl="0" indent="-342900" algn="l" rtl="0">
              <a:lnSpc>
                <a:spcPct val="90000"/>
              </a:lnSpc>
              <a:spcBef>
                <a:spcPts val="0"/>
              </a:spcBef>
              <a:spcAft>
                <a:spcPts val="0"/>
              </a:spcAft>
              <a:buClr>
                <a:schemeClr val="dk1"/>
              </a:buClr>
              <a:buSzPts val="2500"/>
              <a:buFont typeface="Arial"/>
              <a:buChar char="•"/>
            </a:pPr>
            <a:r>
              <a:rPr lang="en-US" sz="2000" dirty="0" smtClean="0"/>
              <a:t>Virtual sessions taking place every Friday for six weeks. Started on June 26</a:t>
            </a:r>
            <a:r>
              <a:rPr lang="en-US" sz="2000" baseline="30000" dirty="0" smtClean="0"/>
              <a:t>th</a:t>
            </a:r>
            <a:r>
              <a:rPr lang="en-US" sz="2000" dirty="0" smtClean="0"/>
              <a:t>!</a:t>
            </a:r>
          </a:p>
          <a:p>
            <a:pPr marL="800100" lvl="1" indent="-342900">
              <a:spcBef>
                <a:spcPts val="0"/>
              </a:spcBef>
              <a:buSzPts val="2500"/>
              <a:buFont typeface="Arial"/>
              <a:buChar char="•"/>
            </a:pPr>
            <a:r>
              <a:rPr lang="en-US" sz="1700" dirty="0" smtClean="0"/>
              <a:t>More than 200 attendees in the two first events</a:t>
            </a:r>
          </a:p>
          <a:p>
            <a:pPr marL="800100" lvl="1" indent="-342900">
              <a:spcBef>
                <a:spcPts val="0"/>
              </a:spcBef>
              <a:buSzPts val="2500"/>
              <a:buFont typeface="Arial"/>
              <a:buChar char="•"/>
            </a:pPr>
            <a:r>
              <a:rPr lang="en-US" sz="1700" dirty="0" smtClean="0"/>
              <a:t>More info about the next sessions at: </a:t>
            </a:r>
            <a:r>
              <a:rPr lang="sk-SK" sz="1700" dirty="0">
                <a:hlinkClick r:id="rId3"/>
              </a:rPr>
              <a:t>http://laconga.redclara.net/blog</a:t>
            </a:r>
            <a:r>
              <a:rPr lang="sk-SK" sz="1700" dirty="0" smtClean="0">
                <a:hlinkClick r:id="rId3"/>
              </a:rPr>
              <a:t>/</a:t>
            </a:r>
            <a:r>
              <a:rPr lang="sk-SK" sz="1700" dirty="0" smtClean="0"/>
              <a:t> </a:t>
            </a:r>
            <a:endParaRPr sz="1700" dirty="0"/>
          </a:p>
        </p:txBody>
      </p:sp>
      <p:pic>
        <p:nvPicPr>
          <p:cNvPr id="2" name="Image 1"/>
          <p:cNvPicPr>
            <a:picLocks noChangeAspect="1"/>
          </p:cNvPicPr>
          <p:nvPr/>
        </p:nvPicPr>
        <p:blipFill>
          <a:blip r:embed="rId4"/>
          <a:stretch>
            <a:fillRect/>
          </a:stretch>
        </p:blipFill>
        <p:spPr>
          <a:xfrm>
            <a:off x="6024033" y="2265280"/>
            <a:ext cx="4164189" cy="4183497"/>
          </a:xfrm>
          <a:prstGeom prst="rect">
            <a:avLst/>
          </a:prstGeom>
        </p:spPr>
      </p:pic>
      <p:pic>
        <p:nvPicPr>
          <p:cNvPr id="3" name="Image 2"/>
          <p:cNvPicPr>
            <a:picLocks noChangeAspect="1"/>
          </p:cNvPicPr>
          <p:nvPr/>
        </p:nvPicPr>
        <p:blipFill>
          <a:blip r:embed="rId5"/>
          <a:stretch>
            <a:fillRect/>
          </a:stretch>
        </p:blipFill>
        <p:spPr>
          <a:xfrm>
            <a:off x="1806223" y="2250724"/>
            <a:ext cx="4092220" cy="4190630"/>
          </a:xfrm>
          <a:prstGeom prst="rect">
            <a:avLst/>
          </a:prstGeom>
        </p:spPr>
      </p:pic>
    </p:spTree>
    <p:extLst>
      <p:ext uri="{BB962C8B-B14F-4D97-AF65-F5344CB8AC3E}">
        <p14:creationId xmlns:p14="http://schemas.microsoft.com/office/powerpoint/2010/main" val="261858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our values/our vision</a:t>
            </a:r>
            <a:endParaRPr dirty="0"/>
          </a:p>
        </p:txBody>
      </p:sp>
      <p:sp>
        <p:nvSpPr>
          <p:cNvPr id="3" name="Espace réservé du texte 1"/>
          <p:cNvSpPr>
            <a:spLocks noGrp="1"/>
          </p:cNvSpPr>
          <p:nvPr>
            <p:ph type="body" idx="1"/>
          </p:nvPr>
        </p:nvSpPr>
        <p:spPr>
          <a:xfrm>
            <a:off x="114174" y="1502653"/>
            <a:ext cx="12077826" cy="5145088"/>
          </a:xfrm>
        </p:spPr>
        <p:txBody>
          <a:bodyPr/>
          <a:lstStyle/>
          <a:p>
            <a:pPr marL="571500" indent="-342900">
              <a:buFont typeface="Arial"/>
              <a:buChar char="•"/>
            </a:pPr>
            <a:r>
              <a:rPr lang="en-US" sz="2200" dirty="0" smtClean="0"/>
              <a:t>We strengthen a </a:t>
            </a:r>
            <a:r>
              <a:rPr lang="en-US" sz="2200" dirty="0"/>
              <a:t>sustainable, dynamic</a:t>
            </a:r>
            <a:r>
              <a:rPr lang="en-US" sz="2200" dirty="0" smtClean="0"/>
              <a:t>, collaborative, </a:t>
            </a:r>
            <a:r>
              <a:rPr lang="en-US" sz="2200" dirty="0"/>
              <a:t>interconnected and diverse </a:t>
            </a:r>
            <a:r>
              <a:rPr lang="en-US" sz="2200" dirty="0" smtClean="0"/>
              <a:t>virtual research and learning network </a:t>
            </a:r>
            <a:r>
              <a:rPr lang="en-US" sz="2200" dirty="0"/>
              <a:t>of Latin American and European researchers in advanced </a:t>
            </a:r>
            <a:r>
              <a:rPr lang="en-US" sz="2200" dirty="0" smtClean="0"/>
              <a:t>physics</a:t>
            </a:r>
            <a:endParaRPr lang="en-US" sz="2200" dirty="0"/>
          </a:p>
          <a:p>
            <a:pPr marL="571500" indent="-342900">
              <a:buFont typeface="Arial"/>
              <a:buChar char="•"/>
            </a:pPr>
            <a:r>
              <a:rPr lang="en-US" sz="2200" dirty="0" smtClean="0"/>
              <a:t>With </a:t>
            </a:r>
            <a:r>
              <a:rPr lang="en-US" sz="2200" dirty="0"/>
              <a:t>close ties to the productive sector, which leads the development of science and technology in the </a:t>
            </a:r>
            <a:r>
              <a:rPr lang="en-US" sz="2200" dirty="0" smtClean="0"/>
              <a:t>region</a:t>
            </a:r>
          </a:p>
          <a:p>
            <a:pPr marL="571500" indent="-342900">
              <a:buFont typeface="Arial"/>
              <a:buChar char="•"/>
            </a:pPr>
            <a:r>
              <a:rPr lang="en-US" sz="2200" dirty="0" smtClean="0"/>
              <a:t>Contributing to </a:t>
            </a:r>
            <a:r>
              <a:rPr lang="en-US" sz="2200" dirty="0"/>
              <a:t>the modernization, accessibility and internationalization of higher education systems in the </a:t>
            </a:r>
            <a:r>
              <a:rPr lang="en-US" sz="2200" dirty="0" smtClean="0"/>
              <a:t>region</a:t>
            </a:r>
          </a:p>
          <a:p>
            <a:pPr marL="571500" indent="-342900">
              <a:buFont typeface="Arial"/>
              <a:buChar char="•"/>
            </a:pPr>
            <a:r>
              <a:rPr lang="en-US" sz="2200" dirty="0" smtClean="0"/>
              <a:t>Using </a:t>
            </a:r>
            <a:r>
              <a:rPr lang="en-US" sz="2200" dirty="0"/>
              <a:t>of technology in educational environments </a:t>
            </a:r>
            <a:r>
              <a:rPr lang="en-US" sz="2200" dirty="0" smtClean="0"/>
              <a:t>to enhance learning</a:t>
            </a:r>
          </a:p>
          <a:p>
            <a:pPr marL="571500" indent="-342900">
              <a:buFont typeface="Arial"/>
              <a:buChar char="•"/>
            </a:pPr>
            <a:r>
              <a:rPr lang="en-US" sz="2200" dirty="0"/>
              <a:t>We envision similar experiences in </a:t>
            </a:r>
            <a:r>
              <a:rPr lang="en-US" sz="2200" dirty="0" smtClean="0"/>
              <a:t>other disciplines</a:t>
            </a:r>
            <a:endParaRPr lang="en-US" sz="2200" dirty="0"/>
          </a:p>
        </p:txBody>
      </p:sp>
    </p:spTree>
    <p:extLst>
      <p:ext uri="{BB962C8B-B14F-4D97-AF65-F5344CB8AC3E}">
        <p14:creationId xmlns:p14="http://schemas.microsoft.com/office/powerpoint/2010/main" val="3750572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Thanks!</a:t>
            </a:r>
            <a:endParaRPr dirty="0"/>
          </a:p>
        </p:txBody>
      </p:sp>
      <p:pic>
        <p:nvPicPr>
          <p:cNvPr id="5" name="Image 4"/>
          <p:cNvPicPr>
            <a:picLocks noChangeAspect="1"/>
          </p:cNvPicPr>
          <p:nvPr/>
        </p:nvPicPr>
        <p:blipFill>
          <a:blip r:embed="rId3"/>
          <a:stretch>
            <a:fillRect/>
          </a:stretch>
        </p:blipFill>
        <p:spPr>
          <a:xfrm>
            <a:off x="225777" y="818444"/>
            <a:ext cx="11733908" cy="5122334"/>
          </a:xfrm>
          <a:prstGeom prst="rect">
            <a:avLst/>
          </a:prstGeom>
        </p:spPr>
      </p:pic>
      <p:sp>
        <p:nvSpPr>
          <p:cNvPr id="6" name="ZoneTexte 5"/>
          <p:cNvSpPr txBox="1"/>
          <p:nvPr/>
        </p:nvSpPr>
        <p:spPr>
          <a:xfrm>
            <a:off x="3443112" y="5983112"/>
            <a:ext cx="8678333" cy="523220"/>
          </a:xfrm>
          <a:prstGeom prst="rect">
            <a:avLst/>
          </a:prstGeom>
          <a:noFill/>
        </p:spPr>
        <p:txBody>
          <a:bodyPr wrap="square" rtlCol="0">
            <a:spAutoFit/>
          </a:bodyPr>
          <a:lstStyle/>
          <a:p>
            <a:pPr algn="r"/>
            <a:r>
              <a:rPr lang="fr-FR" dirty="0" err="1" smtClean="0"/>
              <a:t>Missing</a:t>
            </a:r>
            <a:r>
              <a:rPr lang="fr-FR" dirty="0" smtClean="0"/>
              <a:t> </a:t>
            </a:r>
            <a:r>
              <a:rPr lang="fr-FR" dirty="0" err="1" smtClean="0"/>
              <a:t>some</a:t>
            </a:r>
            <a:r>
              <a:rPr lang="fr-FR" dirty="0" smtClean="0"/>
              <a:t> of the </a:t>
            </a:r>
            <a:r>
              <a:rPr lang="fr-FR" dirty="0" err="1" smtClean="0"/>
              <a:t>community</a:t>
            </a:r>
            <a:r>
              <a:rPr lang="fr-FR" dirty="0" smtClean="0"/>
              <a:t> </a:t>
            </a:r>
            <a:r>
              <a:rPr lang="fr-FR" dirty="0" err="1" smtClean="0"/>
              <a:t>members</a:t>
            </a:r>
            <a:r>
              <a:rPr lang="fr-FR" dirty="0" smtClean="0"/>
              <a:t> in the </a:t>
            </a:r>
            <a:r>
              <a:rPr lang="fr-FR" dirty="0" err="1" smtClean="0"/>
              <a:t>picture</a:t>
            </a:r>
            <a:r>
              <a:rPr lang="fr-FR" dirty="0" smtClean="0"/>
              <a:t>!</a:t>
            </a:r>
          </a:p>
          <a:p>
            <a:pPr algn="r"/>
            <a:r>
              <a:rPr lang="fr-FR" dirty="0" smtClean="0"/>
              <a:t>Invite </a:t>
            </a:r>
            <a:r>
              <a:rPr lang="fr-FR" dirty="0" err="1" smtClean="0"/>
              <a:t>you</a:t>
            </a:r>
            <a:r>
              <a:rPr lang="fr-FR" dirty="0" smtClean="0"/>
              <a:t> to check </a:t>
            </a:r>
            <a:r>
              <a:rPr lang="fr-FR" dirty="0" smtClean="0">
                <a:hlinkClick r:id="rId4"/>
              </a:rPr>
              <a:t>our launching video</a:t>
            </a:r>
            <a:r>
              <a:rPr lang="fr-FR" dirty="0" smtClean="0"/>
              <a:t> and </a:t>
            </a:r>
            <a:r>
              <a:rPr lang="fr-FR" dirty="0" err="1" smtClean="0"/>
              <a:t>our</a:t>
            </a:r>
            <a:r>
              <a:rPr lang="fr-FR" dirty="0" smtClean="0"/>
              <a:t> </a:t>
            </a:r>
            <a:r>
              <a:rPr lang="fr-FR" dirty="0" err="1" smtClean="0"/>
              <a:t>website</a:t>
            </a:r>
            <a:r>
              <a:rPr lang="fr-FR" dirty="0" smtClean="0"/>
              <a:t> to </a:t>
            </a:r>
            <a:r>
              <a:rPr lang="fr-FR" dirty="0" err="1" smtClean="0"/>
              <a:t>get</a:t>
            </a:r>
            <a:r>
              <a:rPr lang="fr-FR" dirty="0" smtClean="0"/>
              <a:t> more info about the </a:t>
            </a:r>
            <a:r>
              <a:rPr lang="fr-FR" dirty="0" err="1" smtClean="0"/>
              <a:t>project</a:t>
            </a:r>
            <a:r>
              <a:rPr lang="fr-FR" dirty="0" smtClean="0"/>
              <a:t> and the team!</a:t>
            </a:r>
            <a:endParaRPr lang="fr-FR" dirty="0"/>
          </a:p>
        </p:txBody>
      </p:sp>
    </p:spTree>
    <p:extLst>
      <p:ext uri="{BB962C8B-B14F-4D97-AF65-F5344CB8AC3E}">
        <p14:creationId xmlns:p14="http://schemas.microsoft.com/office/powerpoint/2010/main" val="105805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Scientific collaboration and education at a global scale</a:t>
            </a:r>
            <a:endParaRPr dirty="0"/>
          </a:p>
        </p:txBody>
      </p:sp>
      <p:sp>
        <p:nvSpPr>
          <p:cNvPr id="5" name="Google Shape;237;p26"/>
          <p:cNvSpPr txBox="1">
            <a:spLocks noGrp="1"/>
          </p:cNvSpPr>
          <p:nvPr>
            <p:ph type="body" idx="1"/>
          </p:nvPr>
        </p:nvSpPr>
        <p:spPr>
          <a:xfrm>
            <a:off x="98777" y="1079323"/>
            <a:ext cx="6461606" cy="514508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500"/>
              <a:buFont typeface="Arial"/>
              <a:buChar char="•"/>
            </a:pPr>
            <a:r>
              <a:rPr lang="en-US" sz="2000" dirty="0" smtClean="0"/>
              <a:t>In the current information era, science and higher education are rapidly becoming globally distributed, collaborative and multidisciplinary</a:t>
            </a:r>
          </a:p>
          <a:p>
            <a:pPr marL="0" lvl="0" indent="0" algn="l" rtl="0">
              <a:lnSpc>
                <a:spcPct val="90000"/>
              </a:lnSpc>
              <a:spcBef>
                <a:spcPts val="0"/>
              </a:spcBef>
              <a:spcAft>
                <a:spcPts val="0"/>
              </a:spcAft>
              <a:buClr>
                <a:schemeClr val="dk1"/>
              </a:buClr>
              <a:buSzPts val="2500"/>
            </a:pPr>
            <a:endParaRPr lang="en-US" sz="2000" dirty="0" smtClean="0"/>
          </a:p>
          <a:p>
            <a:pPr marL="342900" lvl="0" indent="-342900" algn="l" rtl="0">
              <a:lnSpc>
                <a:spcPct val="90000"/>
              </a:lnSpc>
              <a:spcBef>
                <a:spcPts val="0"/>
              </a:spcBef>
              <a:spcAft>
                <a:spcPts val="0"/>
              </a:spcAft>
              <a:buClr>
                <a:schemeClr val="dk1"/>
              </a:buClr>
              <a:buSzPts val="2500"/>
              <a:buFont typeface="Arial"/>
              <a:buChar char="•"/>
            </a:pPr>
            <a:r>
              <a:rPr lang="en-US" sz="2000" dirty="0" smtClean="0"/>
              <a:t>The university-research-society link is strengthen: knowledge generation, deployment application and transfer are taking place in the same physical and social context</a:t>
            </a:r>
          </a:p>
          <a:p>
            <a:pPr marL="342900" lvl="0" indent="-342900" algn="l" rtl="0">
              <a:lnSpc>
                <a:spcPct val="90000"/>
              </a:lnSpc>
              <a:spcBef>
                <a:spcPts val="0"/>
              </a:spcBef>
              <a:spcAft>
                <a:spcPts val="0"/>
              </a:spcAft>
              <a:buClr>
                <a:schemeClr val="dk1"/>
              </a:buClr>
              <a:buSzPts val="2500"/>
              <a:buFont typeface="Arial"/>
              <a:buChar char="•"/>
            </a:pPr>
            <a:endParaRPr lang="en-US" sz="2000" dirty="0" smtClean="0"/>
          </a:p>
          <a:p>
            <a:pPr marL="342900" lvl="0" indent="-342900">
              <a:spcBef>
                <a:spcPts val="0"/>
              </a:spcBef>
              <a:buFont typeface="Arial"/>
              <a:buChar char="•"/>
            </a:pPr>
            <a:r>
              <a:rPr lang="en-US" sz="2000" dirty="0" smtClean="0"/>
              <a:t>Virtual Research and Learning Networks (VRLN) play a key role</a:t>
            </a:r>
          </a:p>
          <a:p>
            <a:pPr marL="342900" lvl="0" indent="-342900">
              <a:spcBef>
                <a:spcPts val="0"/>
              </a:spcBef>
              <a:buFont typeface="Arial"/>
              <a:buChar char="•"/>
            </a:pPr>
            <a:endParaRPr lang="en-US" sz="2000" dirty="0"/>
          </a:p>
          <a:p>
            <a:pPr marL="342900" lvl="0" indent="-342900">
              <a:spcBef>
                <a:spcPts val="0"/>
              </a:spcBef>
              <a:buFont typeface="Arial"/>
              <a:buChar char="•"/>
            </a:pPr>
            <a:r>
              <a:rPr lang="en-US" sz="2000" dirty="0" smtClean="0"/>
              <a:t>A </a:t>
            </a:r>
            <a:r>
              <a:rPr lang="en-US" sz="2000" dirty="0"/>
              <a:t>network of teachers and researchers to effectively work together on an infrastructure rich in information and communications technologies (ICT) where data, software tools, research facilities, teaching and information resources are seamlessly shared</a:t>
            </a:r>
            <a:endParaRPr sz="2000" dirty="0"/>
          </a:p>
        </p:txBody>
      </p:sp>
      <p:pic>
        <p:nvPicPr>
          <p:cNvPr id="9" name="Image 8"/>
          <p:cNvPicPr>
            <a:picLocks noChangeAspect="1"/>
          </p:cNvPicPr>
          <p:nvPr/>
        </p:nvPicPr>
        <p:blipFill>
          <a:blip r:embed="rId3"/>
          <a:stretch>
            <a:fillRect/>
          </a:stretch>
        </p:blipFill>
        <p:spPr>
          <a:xfrm>
            <a:off x="6478988" y="1890888"/>
            <a:ext cx="5591656" cy="3101622"/>
          </a:xfrm>
          <a:prstGeom prst="rect">
            <a:avLst/>
          </a:prstGeom>
        </p:spPr>
      </p:pic>
      <p:sp>
        <p:nvSpPr>
          <p:cNvPr id="10" name="Rectangle 9"/>
          <p:cNvSpPr/>
          <p:nvPr/>
        </p:nvSpPr>
        <p:spPr>
          <a:xfrm>
            <a:off x="7882200" y="5067223"/>
            <a:ext cx="3031599" cy="307777"/>
          </a:xfrm>
          <a:prstGeom prst="rect">
            <a:avLst/>
          </a:prstGeom>
        </p:spPr>
        <p:txBody>
          <a:bodyPr wrap="none">
            <a:spAutoFit/>
          </a:bodyPr>
          <a:lstStyle/>
          <a:p>
            <a:r>
              <a:rPr lang="en-US" dirty="0">
                <a:hlinkClick r:id="rId4"/>
              </a:rPr>
              <a:t>https://www.irit.fr/netscity/prod/intro</a:t>
            </a:r>
            <a:r>
              <a:rPr lang="en-US" dirty="0" smtClean="0">
                <a:hlinkClick r:id="rId4"/>
              </a:rPr>
              <a:t>/</a:t>
            </a:r>
            <a:r>
              <a:rPr lang="en-US" dirty="0" smtClean="0"/>
              <a:t> </a:t>
            </a:r>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The importance of Virtual Research and Learning Networks</a:t>
            </a:r>
            <a:endParaRPr dirty="0"/>
          </a:p>
        </p:txBody>
      </p:sp>
      <p:sp>
        <p:nvSpPr>
          <p:cNvPr id="5" name="Google Shape;237;p26"/>
          <p:cNvSpPr txBox="1">
            <a:spLocks noGrp="1"/>
          </p:cNvSpPr>
          <p:nvPr>
            <p:ph type="body" idx="1"/>
          </p:nvPr>
        </p:nvSpPr>
        <p:spPr>
          <a:xfrm>
            <a:off x="98776" y="881769"/>
            <a:ext cx="7789335" cy="51450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pPr>
            <a:r>
              <a:rPr lang="en-US" sz="2200" dirty="0" smtClean="0"/>
              <a:t>Three main objectives: </a:t>
            </a:r>
          </a:p>
          <a:p>
            <a:pPr marL="0" lvl="0" indent="0" algn="l" rtl="0">
              <a:lnSpc>
                <a:spcPct val="90000"/>
              </a:lnSpc>
              <a:spcBef>
                <a:spcPts val="0"/>
              </a:spcBef>
              <a:spcAft>
                <a:spcPts val="0"/>
              </a:spcAft>
              <a:buClr>
                <a:schemeClr val="dk1"/>
              </a:buClr>
              <a:buSzPts val="2500"/>
            </a:pPr>
            <a:endParaRPr lang="en-US" sz="2200" dirty="0" smtClean="0"/>
          </a:p>
          <a:p>
            <a:pPr marL="342900" lvl="0" indent="-342900" algn="l" rtl="0">
              <a:lnSpc>
                <a:spcPct val="90000"/>
              </a:lnSpc>
              <a:spcBef>
                <a:spcPts val="0"/>
              </a:spcBef>
              <a:spcAft>
                <a:spcPts val="0"/>
              </a:spcAft>
              <a:buClr>
                <a:schemeClr val="dk1"/>
              </a:buClr>
              <a:buSzPts val="2500"/>
              <a:buFont typeface="Arial"/>
              <a:buChar char="•"/>
            </a:pPr>
            <a:r>
              <a:rPr lang="en-US" sz="2200" dirty="0" smtClean="0"/>
              <a:t>Accessibility</a:t>
            </a:r>
          </a:p>
          <a:p>
            <a:pPr marL="800100" lvl="1" indent="-342900">
              <a:spcBef>
                <a:spcPts val="0"/>
              </a:spcBef>
              <a:buSzPts val="2500"/>
              <a:buFont typeface="Arial"/>
              <a:buChar char="•"/>
            </a:pPr>
            <a:r>
              <a:rPr lang="en-US" sz="2000" dirty="0"/>
              <a:t>Each institution/group in the VRLN might not have all the resources </a:t>
            </a:r>
            <a:r>
              <a:rPr lang="en-US" sz="2000" dirty="0" smtClean="0"/>
              <a:t>nor the </a:t>
            </a:r>
            <a:r>
              <a:rPr lang="en-US" sz="2000" dirty="0"/>
              <a:t>staff critical </a:t>
            </a:r>
            <a:r>
              <a:rPr lang="en-US" sz="2000" dirty="0" smtClean="0"/>
              <a:t>mass needed </a:t>
            </a:r>
            <a:r>
              <a:rPr lang="en-US" sz="2000" dirty="0"/>
              <a:t>but together they are </a:t>
            </a:r>
            <a:r>
              <a:rPr lang="en-US" sz="2000" dirty="0" smtClean="0"/>
              <a:t>stronger</a:t>
            </a:r>
            <a:endParaRPr lang="en-US" dirty="0" smtClean="0"/>
          </a:p>
          <a:p>
            <a:pPr marL="342900" lvl="0" indent="-342900" algn="l" rtl="0">
              <a:lnSpc>
                <a:spcPct val="90000"/>
              </a:lnSpc>
              <a:spcBef>
                <a:spcPts val="0"/>
              </a:spcBef>
              <a:spcAft>
                <a:spcPts val="0"/>
              </a:spcAft>
              <a:buClr>
                <a:schemeClr val="dk1"/>
              </a:buClr>
              <a:buSzPts val="2500"/>
              <a:buFont typeface="Arial"/>
              <a:buChar char="•"/>
            </a:pPr>
            <a:endParaRPr lang="en-US" sz="2200" dirty="0" smtClean="0"/>
          </a:p>
          <a:p>
            <a:pPr marL="342900" lvl="0" indent="-342900" algn="l" rtl="0">
              <a:lnSpc>
                <a:spcPct val="90000"/>
              </a:lnSpc>
              <a:spcBef>
                <a:spcPts val="0"/>
              </a:spcBef>
              <a:spcAft>
                <a:spcPts val="0"/>
              </a:spcAft>
              <a:buClr>
                <a:schemeClr val="dk1"/>
              </a:buClr>
              <a:buSzPts val="2500"/>
              <a:buFont typeface="Arial"/>
              <a:buChar char="•"/>
            </a:pPr>
            <a:r>
              <a:rPr lang="en-US" sz="2200" dirty="0" smtClean="0"/>
              <a:t>Modernization</a:t>
            </a:r>
          </a:p>
          <a:p>
            <a:pPr marL="800100" lvl="1" indent="-342900">
              <a:spcBef>
                <a:spcPts val="0"/>
              </a:spcBef>
              <a:buSzPts val="2500"/>
              <a:buFont typeface="Arial"/>
              <a:buChar char="•"/>
            </a:pPr>
            <a:r>
              <a:rPr lang="en-US" sz="2000" dirty="0" smtClean="0"/>
              <a:t>Through </a:t>
            </a:r>
            <a:r>
              <a:rPr lang="en-US" sz="2000" dirty="0"/>
              <a:t>the use of ICT and open educational </a:t>
            </a:r>
            <a:r>
              <a:rPr lang="en-US" sz="2000" dirty="0" smtClean="0"/>
              <a:t>resources, connectivity, acquisition </a:t>
            </a:r>
            <a:r>
              <a:rPr lang="en-US" sz="2000" dirty="0"/>
              <a:t>of digital </a:t>
            </a:r>
            <a:r>
              <a:rPr lang="en-US" sz="2000" dirty="0" smtClean="0"/>
              <a:t>skills, use </a:t>
            </a:r>
            <a:r>
              <a:rPr lang="en-US" sz="2000" dirty="0"/>
              <a:t>and development of new learning </a:t>
            </a:r>
            <a:r>
              <a:rPr lang="en-US" sz="2000" dirty="0" smtClean="0"/>
              <a:t>methods</a:t>
            </a:r>
          </a:p>
          <a:p>
            <a:pPr marL="800100" lvl="1" indent="-342900">
              <a:spcBef>
                <a:spcPts val="0"/>
              </a:spcBef>
              <a:buSzPts val="2500"/>
              <a:buFont typeface="Arial"/>
              <a:buChar char="•"/>
            </a:pPr>
            <a:r>
              <a:rPr lang="en-US" sz="2000" dirty="0" smtClean="0"/>
              <a:t>All </a:t>
            </a:r>
            <a:r>
              <a:rPr lang="en-US" sz="2000" dirty="0"/>
              <a:t>based in local capacity building for the sustainability of the </a:t>
            </a:r>
            <a:r>
              <a:rPr lang="en-US" sz="2000" dirty="0" smtClean="0"/>
              <a:t>projects</a:t>
            </a:r>
            <a:endParaRPr lang="en-US" dirty="0" smtClean="0"/>
          </a:p>
          <a:p>
            <a:pPr marL="800100" lvl="1" indent="-342900">
              <a:spcBef>
                <a:spcPts val="0"/>
              </a:spcBef>
              <a:buSzPts val="2500"/>
              <a:buFont typeface="Arial"/>
              <a:buChar char="•"/>
            </a:pPr>
            <a:endParaRPr lang="en-US" dirty="0" smtClean="0"/>
          </a:p>
          <a:p>
            <a:pPr marL="342900" lvl="0" indent="-342900" algn="l" rtl="0">
              <a:lnSpc>
                <a:spcPct val="90000"/>
              </a:lnSpc>
              <a:spcBef>
                <a:spcPts val="0"/>
              </a:spcBef>
              <a:spcAft>
                <a:spcPts val="0"/>
              </a:spcAft>
              <a:buClr>
                <a:schemeClr val="dk1"/>
              </a:buClr>
              <a:buSzPts val="2500"/>
              <a:buFont typeface="Arial"/>
              <a:buChar char="•"/>
            </a:pPr>
            <a:r>
              <a:rPr lang="en-US" sz="2200" dirty="0" smtClean="0"/>
              <a:t>Internationalization</a:t>
            </a:r>
          </a:p>
          <a:p>
            <a:pPr marL="800100" lvl="1" indent="-342900">
              <a:spcBef>
                <a:spcPts val="0"/>
              </a:spcBef>
              <a:buSzPts val="2500"/>
              <a:buFont typeface="Arial"/>
              <a:buChar char="•"/>
            </a:pPr>
            <a:r>
              <a:rPr lang="en-US" sz="2000" dirty="0"/>
              <a:t>Train </a:t>
            </a:r>
            <a:r>
              <a:rPr lang="en-US" sz="2000" dirty="0" smtClean="0"/>
              <a:t>new generations within </a:t>
            </a:r>
            <a:r>
              <a:rPr lang="en-US" sz="2000" dirty="0"/>
              <a:t>a collaborative international </a:t>
            </a:r>
            <a:r>
              <a:rPr lang="en-US" sz="2000" dirty="0" smtClean="0"/>
              <a:t>environment</a:t>
            </a:r>
          </a:p>
          <a:p>
            <a:pPr marL="800100" lvl="1" indent="-342900">
              <a:spcBef>
                <a:spcPts val="0"/>
              </a:spcBef>
              <a:buSzPts val="2500"/>
              <a:buFont typeface="Arial"/>
              <a:buChar char="•"/>
            </a:pPr>
            <a:r>
              <a:rPr lang="en-US" sz="2000" dirty="0" smtClean="0"/>
              <a:t>Increasing the diversity in STEM</a:t>
            </a:r>
          </a:p>
          <a:p>
            <a:pPr marL="800100" lvl="1" indent="-342900">
              <a:spcBef>
                <a:spcPts val="0"/>
              </a:spcBef>
              <a:buSzPts val="2500"/>
              <a:buFont typeface="Arial"/>
              <a:buChar char="•"/>
            </a:pPr>
            <a:endParaRPr lang="en-US" sz="1700" dirty="0" smtClean="0"/>
          </a:p>
          <a:p>
            <a:pPr marL="342900" lvl="0" indent="-342900" algn="l" rtl="0">
              <a:lnSpc>
                <a:spcPct val="90000"/>
              </a:lnSpc>
              <a:spcBef>
                <a:spcPts val="0"/>
              </a:spcBef>
              <a:spcAft>
                <a:spcPts val="0"/>
              </a:spcAft>
              <a:buClr>
                <a:schemeClr val="dk1"/>
              </a:buClr>
              <a:buSzPts val="2500"/>
              <a:buFont typeface="Arial"/>
              <a:buChar char="•"/>
            </a:pPr>
            <a:endParaRPr sz="2000" dirty="0"/>
          </a:p>
        </p:txBody>
      </p:sp>
      <p:pic>
        <p:nvPicPr>
          <p:cNvPr id="6" name="Image 5" descr="16x9 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888" y="2586815"/>
            <a:ext cx="4167358" cy="2343401"/>
          </a:xfrm>
          <a:prstGeom prst="rect">
            <a:avLst/>
          </a:prstGeom>
        </p:spPr>
      </p:pic>
    </p:spTree>
    <p:extLst>
      <p:ext uri="{BB962C8B-B14F-4D97-AF65-F5344CB8AC3E}">
        <p14:creationId xmlns:p14="http://schemas.microsoft.com/office/powerpoint/2010/main" val="3466661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HECAP context in the Latin American region</a:t>
            </a:r>
            <a:endParaRPr dirty="0"/>
          </a:p>
        </p:txBody>
      </p:sp>
      <p:sp>
        <p:nvSpPr>
          <p:cNvPr id="5" name="Google Shape;237;p26"/>
          <p:cNvSpPr txBox="1">
            <a:spLocks noGrp="1"/>
          </p:cNvSpPr>
          <p:nvPr>
            <p:ph type="body" idx="1"/>
          </p:nvPr>
        </p:nvSpPr>
        <p:spPr>
          <a:xfrm>
            <a:off x="522110" y="881769"/>
            <a:ext cx="11486445" cy="5145088"/>
          </a:xfrm>
          <a:prstGeom prst="rect">
            <a:avLst/>
          </a:prstGeom>
          <a:noFill/>
          <a:ln>
            <a:noFill/>
          </a:ln>
        </p:spPr>
        <p:txBody>
          <a:bodyPr spcFirstLastPara="1" wrap="square" lIns="91425" tIns="45700" rIns="91425" bIns="45700" anchor="t" anchorCtr="0">
            <a:noAutofit/>
          </a:bodyPr>
          <a:lstStyle/>
          <a:p>
            <a:pPr marL="457200" lvl="1" indent="0">
              <a:spcBef>
                <a:spcPts val="0"/>
              </a:spcBef>
              <a:buSzPts val="2500"/>
            </a:pPr>
            <a:endParaRPr lang="en-US" sz="2000" dirty="0"/>
          </a:p>
          <a:p>
            <a:pPr marL="0" indent="0">
              <a:spcBef>
                <a:spcPts val="0"/>
              </a:spcBef>
            </a:pPr>
            <a:r>
              <a:rPr lang="en-US" sz="2200" dirty="0" smtClean="0"/>
              <a:t>A very summarized/simplified overview: </a:t>
            </a:r>
          </a:p>
          <a:p>
            <a:pPr marL="0" indent="0">
              <a:spcBef>
                <a:spcPts val="0"/>
              </a:spcBef>
            </a:pPr>
            <a:endParaRPr lang="en-US" sz="2200" dirty="0" smtClean="0"/>
          </a:p>
          <a:p>
            <a:pPr marL="342900" indent="-342900">
              <a:spcBef>
                <a:spcPts val="0"/>
              </a:spcBef>
              <a:buFont typeface="Arial"/>
              <a:buChar char="•"/>
            </a:pPr>
            <a:r>
              <a:rPr lang="en-US" sz="2200" dirty="0" smtClean="0"/>
              <a:t>High energy, cosmology and </a:t>
            </a:r>
            <a:r>
              <a:rPr lang="en-US" sz="2200" dirty="0" err="1"/>
              <a:t>a</a:t>
            </a:r>
            <a:r>
              <a:rPr lang="en-US" sz="2200" dirty="0" err="1" smtClean="0"/>
              <a:t>stroparticle</a:t>
            </a:r>
            <a:r>
              <a:rPr lang="en-US" sz="2200" dirty="0" smtClean="0"/>
              <a:t> physics (HECAP) community/activities has undoubtedly grown in Latin America in the last decades</a:t>
            </a:r>
            <a:endParaRPr lang="en-US" sz="2200" dirty="0"/>
          </a:p>
          <a:p>
            <a:pPr marL="342900" indent="-342900">
              <a:spcBef>
                <a:spcPts val="0"/>
              </a:spcBef>
              <a:buFont typeface="Arial"/>
              <a:buChar char="•"/>
            </a:pPr>
            <a:endParaRPr lang="en-US" sz="2200" dirty="0"/>
          </a:p>
          <a:p>
            <a:pPr marL="342900" indent="-342900">
              <a:spcBef>
                <a:spcPts val="0"/>
              </a:spcBef>
              <a:buFont typeface="Arial"/>
              <a:buChar char="•"/>
            </a:pPr>
            <a:r>
              <a:rPr lang="en-US" sz="2200" dirty="0"/>
              <a:t>A series of </a:t>
            </a:r>
            <a:r>
              <a:rPr lang="en-US" sz="2200" dirty="0" smtClean="0"/>
              <a:t>initiatives</a:t>
            </a:r>
            <a:r>
              <a:rPr lang="en-US" sz="2200" dirty="0"/>
              <a:t> </a:t>
            </a:r>
            <a:r>
              <a:rPr lang="en-US" sz="2200" dirty="0" smtClean="0"/>
              <a:t>have contributed to it (non exhaustive list)</a:t>
            </a:r>
            <a:endParaRPr lang="en-US" sz="2200" dirty="0"/>
          </a:p>
          <a:p>
            <a:pPr marL="800100" lvl="1" indent="-342900">
              <a:spcBef>
                <a:spcPts val="0"/>
              </a:spcBef>
              <a:buFont typeface="Arial"/>
              <a:buChar char="•"/>
            </a:pPr>
            <a:r>
              <a:rPr lang="en-US" sz="2000" dirty="0"/>
              <a:t>The Pierre Auger observatory in Argentina</a:t>
            </a:r>
          </a:p>
          <a:p>
            <a:pPr marL="800100" lvl="1" indent="-342900">
              <a:spcBef>
                <a:spcPts val="0"/>
              </a:spcBef>
              <a:buFont typeface="Arial"/>
              <a:buChar char="•"/>
            </a:pPr>
            <a:r>
              <a:rPr lang="en-US" sz="2000" dirty="0" smtClean="0"/>
              <a:t>HELEN </a:t>
            </a:r>
            <a:r>
              <a:rPr lang="en-US" sz="2000" dirty="0"/>
              <a:t>and EPLANET </a:t>
            </a:r>
            <a:r>
              <a:rPr lang="en-US" sz="2000" dirty="0" smtClean="0"/>
              <a:t>programs</a:t>
            </a:r>
          </a:p>
          <a:p>
            <a:pPr marL="800100" lvl="1" indent="-342900">
              <a:spcBef>
                <a:spcPts val="0"/>
              </a:spcBef>
              <a:buFont typeface="Arial"/>
              <a:buChar char="•"/>
            </a:pPr>
            <a:r>
              <a:rPr lang="en-US" sz="2000" dirty="0" smtClean="0"/>
              <a:t>Several </a:t>
            </a:r>
            <a:r>
              <a:rPr lang="en-US" sz="2000" dirty="0"/>
              <a:t>other </a:t>
            </a:r>
            <a:r>
              <a:rPr lang="en-US" sz="2000" dirty="0" smtClean="0"/>
              <a:t>national, bi</a:t>
            </a:r>
            <a:r>
              <a:rPr lang="en-US" sz="2000" dirty="0"/>
              <a:t>-national or multinational </a:t>
            </a:r>
            <a:r>
              <a:rPr lang="en-US" sz="2000" dirty="0" smtClean="0"/>
              <a:t>projects</a:t>
            </a:r>
            <a:endParaRPr lang="en-US" sz="2000" dirty="0"/>
          </a:p>
          <a:p>
            <a:pPr marL="457200" lvl="1" indent="0">
              <a:spcBef>
                <a:spcPts val="0"/>
              </a:spcBef>
            </a:pPr>
            <a:endParaRPr lang="en-US" dirty="0"/>
          </a:p>
          <a:p>
            <a:pPr marL="342900" indent="-342900">
              <a:spcBef>
                <a:spcPts val="0"/>
              </a:spcBef>
              <a:buFont typeface="Arial"/>
              <a:buChar char="•"/>
            </a:pPr>
            <a:r>
              <a:rPr lang="en-US" sz="2200" dirty="0" smtClean="0"/>
              <a:t>In terms of human and research resources the HECAP development is nuanced and variable country-by-country (this impacts the training of the new generations)</a:t>
            </a:r>
          </a:p>
          <a:p>
            <a:pPr marL="800100" lvl="1" indent="-342900">
              <a:spcBef>
                <a:spcPts val="0"/>
              </a:spcBef>
              <a:buFont typeface="Arial"/>
              <a:buChar char="•"/>
            </a:pPr>
            <a:r>
              <a:rPr lang="en-US" sz="2000" dirty="0"/>
              <a:t>D</a:t>
            </a:r>
            <a:r>
              <a:rPr lang="en-US" sz="2000" dirty="0" smtClean="0"/>
              <a:t>iversity of interests and skills developed (as we see in this forum!)</a:t>
            </a:r>
          </a:p>
          <a:p>
            <a:pPr marL="800100" lvl="1" indent="-342900">
              <a:spcBef>
                <a:spcPts val="0"/>
              </a:spcBef>
              <a:buFont typeface="Arial"/>
              <a:buChar char="•"/>
            </a:pPr>
            <a:r>
              <a:rPr lang="en-US" sz="2000" dirty="0" smtClean="0"/>
              <a:t>A young generation with much potential and eagerness to learn</a:t>
            </a:r>
          </a:p>
          <a:p>
            <a:pPr marL="800100" lvl="1" indent="-342900">
              <a:spcBef>
                <a:spcPts val="0"/>
              </a:spcBef>
              <a:buFont typeface="Arial"/>
              <a:buChar char="•"/>
            </a:pPr>
            <a:r>
              <a:rPr lang="en-US" sz="2000" dirty="0" smtClean="0"/>
              <a:t>Together we are stronger</a:t>
            </a:r>
          </a:p>
          <a:p>
            <a:pPr marL="0" lvl="0" indent="0" algn="l" rtl="0">
              <a:lnSpc>
                <a:spcPct val="90000"/>
              </a:lnSpc>
              <a:spcBef>
                <a:spcPts val="0"/>
              </a:spcBef>
              <a:spcAft>
                <a:spcPts val="0"/>
              </a:spcAft>
              <a:buClr>
                <a:schemeClr val="dk1"/>
              </a:buClr>
              <a:buSzPts val="2500"/>
            </a:pPr>
            <a:endParaRPr lang="en-US" sz="2000" dirty="0" smtClean="0"/>
          </a:p>
          <a:p>
            <a:pPr marL="342900" lvl="0" indent="-342900" algn="l" rtl="0">
              <a:lnSpc>
                <a:spcPct val="90000"/>
              </a:lnSpc>
              <a:spcBef>
                <a:spcPts val="0"/>
              </a:spcBef>
              <a:spcAft>
                <a:spcPts val="0"/>
              </a:spcAft>
              <a:buClr>
                <a:schemeClr val="dk1"/>
              </a:buClr>
              <a:buSzPts val="2500"/>
              <a:buFont typeface="Arial"/>
              <a:buChar char="•"/>
            </a:pPr>
            <a:r>
              <a:rPr lang="en-US" sz="2000" dirty="0" smtClean="0"/>
              <a:t>HEP is one of the thematic areas of LA-</a:t>
            </a:r>
            <a:r>
              <a:rPr lang="en-US" sz="2000" dirty="0" err="1" smtClean="0"/>
              <a:t>CoNGA</a:t>
            </a:r>
            <a:r>
              <a:rPr lang="en-US" sz="2000" dirty="0" smtClean="0"/>
              <a:t> physics (another one is complex systems)</a:t>
            </a:r>
            <a:endParaRPr sz="2000" dirty="0"/>
          </a:p>
        </p:txBody>
      </p:sp>
    </p:spTree>
    <p:extLst>
      <p:ext uri="{BB962C8B-B14F-4D97-AF65-F5344CB8AC3E}">
        <p14:creationId xmlns:p14="http://schemas.microsoft.com/office/powerpoint/2010/main" val="93748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a:t>
            </a:r>
            <a:endParaRPr dirty="0"/>
          </a:p>
        </p:txBody>
      </p:sp>
      <p:sp>
        <p:nvSpPr>
          <p:cNvPr id="6" name="Espace réservé du texte 1"/>
          <p:cNvSpPr>
            <a:spLocks noGrp="1"/>
          </p:cNvSpPr>
          <p:nvPr>
            <p:ph type="body" idx="1"/>
          </p:nvPr>
        </p:nvSpPr>
        <p:spPr>
          <a:xfrm>
            <a:off x="114174" y="1163989"/>
            <a:ext cx="8338382" cy="5145088"/>
          </a:xfrm>
        </p:spPr>
        <p:txBody>
          <a:bodyPr/>
          <a:lstStyle/>
          <a:p>
            <a:pPr marL="571500" indent="-342900">
              <a:buFont typeface="Arial"/>
              <a:buChar char="•"/>
            </a:pPr>
            <a:r>
              <a:rPr lang="fr-FR" sz="2200" dirty="0" smtClean="0"/>
              <a:t>An Erasmus+ </a:t>
            </a:r>
            <a:r>
              <a:rPr lang="fr-FR" sz="2200" dirty="0" err="1" smtClean="0"/>
              <a:t>project</a:t>
            </a:r>
            <a:r>
              <a:rPr lang="fr-FR" sz="2200" dirty="0" smtClean="0"/>
              <a:t> </a:t>
            </a:r>
            <a:r>
              <a:rPr lang="fr-FR" sz="2200" dirty="0" err="1" smtClean="0"/>
              <a:t>co-funded</a:t>
            </a:r>
            <a:r>
              <a:rPr lang="fr-FR" sz="2200" dirty="0" smtClean="0"/>
              <a:t> by the </a:t>
            </a:r>
            <a:r>
              <a:rPr lang="fr-FR" sz="2200" dirty="0" err="1" smtClean="0"/>
              <a:t>European</a:t>
            </a:r>
            <a:r>
              <a:rPr lang="fr-FR" sz="2200" dirty="0" smtClean="0"/>
              <a:t> </a:t>
            </a:r>
            <a:r>
              <a:rPr lang="fr-FR" sz="2200" dirty="0" err="1" smtClean="0"/>
              <a:t>Comission’s</a:t>
            </a:r>
            <a:r>
              <a:rPr lang="fr-FR" sz="2200" dirty="0" smtClean="0"/>
              <a:t> Education, </a:t>
            </a:r>
            <a:r>
              <a:rPr lang="fr-FR" sz="2200" dirty="0" err="1" smtClean="0"/>
              <a:t>Audiovisual</a:t>
            </a:r>
            <a:r>
              <a:rPr lang="fr-FR" sz="2200" dirty="0" smtClean="0"/>
              <a:t> and Culture </a:t>
            </a:r>
            <a:r>
              <a:rPr lang="fr-FR" sz="2200" dirty="0" err="1" smtClean="0"/>
              <a:t>Executive</a:t>
            </a:r>
            <a:r>
              <a:rPr lang="fr-FR" sz="2200" dirty="0" smtClean="0"/>
              <a:t> Agency</a:t>
            </a:r>
          </a:p>
          <a:p>
            <a:pPr marL="1028700" lvl="1" indent="-342900">
              <a:buFont typeface="Arial"/>
              <a:buChar char="•"/>
            </a:pPr>
            <a:r>
              <a:rPr lang="fr-FR" sz="1900" dirty="0" err="1" smtClean="0"/>
              <a:t>Responding</a:t>
            </a:r>
            <a:r>
              <a:rPr lang="fr-FR" sz="1900" dirty="0" smtClean="0"/>
              <a:t> to the </a:t>
            </a:r>
            <a:r>
              <a:rPr lang="fr-FR" sz="1900" dirty="0" err="1" smtClean="0"/>
              <a:t>strategy</a:t>
            </a:r>
            <a:r>
              <a:rPr lang="fr-FR" sz="1900" dirty="0" smtClean="0"/>
              <a:t> of the participant institutions and to the </a:t>
            </a:r>
            <a:r>
              <a:rPr lang="en-US" sz="1900" dirty="0" smtClean="0"/>
              <a:t>capacity </a:t>
            </a:r>
            <a:r>
              <a:rPr lang="en-US" sz="1900" dirty="0"/>
              <a:t>building in higher </a:t>
            </a:r>
            <a:r>
              <a:rPr lang="en-US" sz="1900" dirty="0" smtClean="0"/>
              <a:t>education </a:t>
            </a:r>
            <a:r>
              <a:rPr lang="en-US" sz="1900" dirty="0"/>
              <a:t>strategy promoted by the </a:t>
            </a:r>
            <a:r>
              <a:rPr lang="en-US" sz="1900" dirty="0" smtClean="0"/>
              <a:t>EU</a:t>
            </a:r>
          </a:p>
          <a:p>
            <a:pPr marL="1028700" lvl="1" indent="-342900">
              <a:buFont typeface="Arial"/>
              <a:buChar char="•"/>
            </a:pPr>
            <a:r>
              <a:rPr lang="en-US" sz="1900" dirty="0" smtClean="0"/>
              <a:t>A 3-years project. Officially started in January 2020</a:t>
            </a:r>
            <a:endParaRPr lang="fr-FR" sz="1900" dirty="0" smtClean="0"/>
          </a:p>
          <a:p>
            <a:pPr marL="571500" indent="-342900">
              <a:buFont typeface="Arial"/>
              <a:buChar char="•"/>
            </a:pPr>
            <a:r>
              <a:rPr lang="fr-FR" sz="2200" dirty="0" smtClean="0"/>
              <a:t>11 </a:t>
            </a:r>
            <a:r>
              <a:rPr lang="fr-FR" sz="2200" dirty="0" err="1" smtClean="0"/>
              <a:t>universities</a:t>
            </a:r>
            <a:r>
              <a:rPr lang="fr-FR" sz="2200" dirty="0" smtClean="0"/>
              <a:t> </a:t>
            </a:r>
            <a:r>
              <a:rPr lang="fr-FR" sz="2200" dirty="0" err="1" smtClean="0"/>
              <a:t>from</a:t>
            </a:r>
            <a:r>
              <a:rPr lang="fr-FR" sz="2200" dirty="0" smtClean="0"/>
              <a:t> Latin-</a:t>
            </a:r>
            <a:r>
              <a:rPr lang="fr-FR" sz="2200" dirty="0" err="1" smtClean="0"/>
              <a:t>America</a:t>
            </a:r>
            <a:r>
              <a:rPr lang="fr-FR" sz="2200" dirty="0" smtClean="0"/>
              <a:t> and Europe </a:t>
            </a:r>
            <a:r>
              <a:rPr lang="fr-FR" sz="2200" dirty="0" err="1" smtClean="0"/>
              <a:t>join</a:t>
            </a:r>
            <a:r>
              <a:rPr lang="fr-FR" sz="2200" dirty="0" smtClean="0"/>
              <a:t> efforts </a:t>
            </a:r>
            <a:r>
              <a:rPr lang="fr-FR" sz="2200" dirty="0" err="1" smtClean="0"/>
              <a:t>with</a:t>
            </a:r>
            <a:r>
              <a:rPr lang="fr-FR" sz="2200" dirty="0" smtClean="0"/>
              <a:t> </a:t>
            </a:r>
            <a:r>
              <a:rPr lang="fr-FR" sz="2200" dirty="0" err="1" smtClean="0"/>
              <a:t>other</a:t>
            </a:r>
            <a:r>
              <a:rPr lang="fr-FR" sz="2200" dirty="0" smtClean="0"/>
              <a:t> </a:t>
            </a:r>
            <a:r>
              <a:rPr lang="fr-FR" sz="2200" dirty="0" err="1" smtClean="0"/>
              <a:t>scientific</a:t>
            </a:r>
            <a:r>
              <a:rPr lang="fr-FR" sz="2200" dirty="0" smtClean="0"/>
              <a:t> (CERN, CNRS, DESY, ICTP, IRFU) and </a:t>
            </a:r>
            <a:r>
              <a:rPr lang="fr-FR" sz="2200" dirty="0" err="1" smtClean="0"/>
              <a:t>industrial</a:t>
            </a:r>
            <a:r>
              <a:rPr lang="fr-FR" sz="2200" dirty="0" smtClean="0"/>
              <a:t> </a:t>
            </a:r>
            <a:r>
              <a:rPr lang="fr-FR" sz="2200" dirty="0" err="1" smtClean="0"/>
              <a:t>partners</a:t>
            </a:r>
            <a:r>
              <a:rPr lang="fr-FR" sz="2200" dirty="0" smtClean="0"/>
              <a:t> to </a:t>
            </a:r>
            <a:r>
              <a:rPr lang="fr-FR" sz="2200" dirty="0" err="1" smtClean="0"/>
              <a:t>contribute</a:t>
            </a:r>
            <a:r>
              <a:rPr lang="fr-FR" sz="2200" dirty="0" smtClean="0"/>
              <a:t> to the modernisation, </a:t>
            </a:r>
            <a:r>
              <a:rPr lang="fr-FR" sz="2200" dirty="0" err="1" smtClean="0"/>
              <a:t>accesibility</a:t>
            </a:r>
            <a:r>
              <a:rPr lang="fr-FR" sz="2200" dirty="0" smtClean="0"/>
              <a:t> and internationalisation of the </a:t>
            </a:r>
            <a:r>
              <a:rPr lang="fr-FR" sz="2200" dirty="0" err="1" smtClean="0"/>
              <a:t>higher</a:t>
            </a:r>
            <a:r>
              <a:rPr lang="fr-FR" sz="2200" dirty="0" smtClean="0"/>
              <a:t> </a:t>
            </a:r>
            <a:r>
              <a:rPr lang="fr-FR" sz="2200" dirty="0" err="1" smtClean="0"/>
              <a:t>education</a:t>
            </a:r>
            <a:r>
              <a:rPr lang="fr-FR" sz="2200" dirty="0" smtClean="0"/>
              <a:t> in </a:t>
            </a:r>
            <a:r>
              <a:rPr lang="fr-FR" sz="2200" dirty="0" err="1" smtClean="0"/>
              <a:t>Colombia</a:t>
            </a:r>
            <a:r>
              <a:rPr lang="fr-FR" sz="2200" dirty="0" smtClean="0"/>
              <a:t>, </a:t>
            </a:r>
            <a:r>
              <a:rPr lang="fr-FR" sz="2200" dirty="0" err="1" smtClean="0"/>
              <a:t>Ecuador</a:t>
            </a:r>
            <a:r>
              <a:rPr lang="fr-FR" sz="2200" dirty="0" smtClean="0"/>
              <a:t>, </a:t>
            </a:r>
            <a:r>
              <a:rPr lang="fr-FR" sz="2200" dirty="0" err="1" smtClean="0"/>
              <a:t>Peru</a:t>
            </a:r>
            <a:r>
              <a:rPr lang="fr-FR" sz="2200" dirty="0" smtClean="0"/>
              <a:t> and Venezuela</a:t>
            </a:r>
          </a:p>
          <a:p>
            <a:pPr marL="571500" indent="-342900">
              <a:buFont typeface="Arial"/>
              <a:buChar char="•"/>
            </a:pPr>
            <a:r>
              <a:rPr lang="fr-FR" sz="2200" dirty="0" smtClean="0"/>
              <a:t>A one </a:t>
            </a:r>
            <a:r>
              <a:rPr lang="fr-FR" sz="2200" dirty="0" err="1" smtClean="0"/>
              <a:t>year</a:t>
            </a:r>
            <a:r>
              <a:rPr lang="fr-FR" sz="2200" dirty="0" smtClean="0"/>
              <a:t> </a:t>
            </a:r>
            <a:r>
              <a:rPr lang="en-US" sz="2200" dirty="0" smtClean="0"/>
              <a:t>specialization in advanced physics, calibrated </a:t>
            </a:r>
            <a:r>
              <a:rPr lang="en-US" sz="2200" dirty="0"/>
              <a:t>on the European curricular structure (</a:t>
            </a:r>
            <a:r>
              <a:rPr lang="en-US" sz="2200" dirty="0" smtClean="0"/>
              <a:t>i.e. </a:t>
            </a:r>
            <a:r>
              <a:rPr lang="en-US" sz="2200" dirty="0"/>
              <a:t>60 ECTS per year following the Bologna protocol), and integrated into the existing </a:t>
            </a:r>
            <a:r>
              <a:rPr lang="en-US" sz="2200" dirty="0" smtClean="0"/>
              <a:t>master programs </a:t>
            </a:r>
            <a:r>
              <a:rPr lang="en-US" sz="2200" dirty="0"/>
              <a:t>of each of our 8 </a:t>
            </a:r>
            <a:r>
              <a:rPr lang="en-US" sz="2200" dirty="0" smtClean="0"/>
              <a:t>Latin American universities</a:t>
            </a:r>
            <a:endParaRPr lang="fr-FR" sz="2200" dirty="0"/>
          </a:p>
        </p:txBody>
      </p:sp>
      <p:pic>
        <p:nvPicPr>
          <p:cNvPr id="7" name="Image 6"/>
          <p:cNvPicPr>
            <a:picLocks noChangeAspect="1"/>
          </p:cNvPicPr>
          <p:nvPr/>
        </p:nvPicPr>
        <p:blipFill>
          <a:blip r:embed="rId3"/>
          <a:stretch>
            <a:fillRect/>
          </a:stretch>
        </p:blipFill>
        <p:spPr>
          <a:xfrm>
            <a:off x="8600722" y="1783452"/>
            <a:ext cx="3252612" cy="3592885"/>
          </a:xfrm>
          <a:prstGeom prst="rect">
            <a:avLst/>
          </a:prstGeom>
        </p:spPr>
      </p:pic>
    </p:spTree>
    <p:extLst>
      <p:ext uri="{BB962C8B-B14F-4D97-AF65-F5344CB8AC3E}">
        <p14:creationId xmlns:p14="http://schemas.microsoft.com/office/powerpoint/2010/main" val="6496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the consortium</a:t>
            </a:r>
            <a:endParaRPr dirty="0"/>
          </a:p>
        </p:txBody>
      </p:sp>
      <p:pic>
        <p:nvPicPr>
          <p:cNvPr id="5" name="Image 4"/>
          <p:cNvPicPr>
            <a:picLocks noChangeAspect="1"/>
          </p:cNvPicPr>
          <p:nvPr/>
        </p:nvPicPr>
        <p:blipFill>
          <a:blip r:embed="rId3"/>
          <a:stretch>
            <a:fillRect/>
          </a:stretch>
        </p:blipFill>
        <p:spPr>
          <a:xfrm>
            <a:off x="551743" y="808887"/>
            <a:ext cx="10934700" cy="5637068"/>
          </a:xfrm>
          <a:prstGeom prst="rect">
            <a:avLst/>
          </a:prstGeom>
        </p:spPr>
      </p:pic>
    </p:spTree>
    <p:extLst>
      <p:ext uri="{BB962C8B-B14F-4D97-AF65-F5344CB8AC3E}">
        <p14:creationId xmlns:p14="http://schemas.microsoft.com/office/powerpoint/2010/main" val="6376468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the consortium</a:t>
            </a:r>
            <a:endParaRPr dirty="0"/>
          </a:p>
        </p:txBody>
      </p:sp>
      <p:pic>
        <p:nvPicPr>
          <p:cNvPr id="3" name="Image 2"/>
          <p:cNvPicPr>
            <a:picLocks noChangeAspect="1"/>
          </p:cNvPicPr>
          <p:nvPr/>
        </p:nvPicPr>
        <p:blipFill>
          <a:blip r:embed="rId3"/>
          <a:stretch>
            <a:fillRect/>
          </a:stretch>
        </p:blipFill>
        <p:spPr>
          <a:xfrm>
            <a:off x="664633" y="1684867"/>
            <a:ext cx="10934281" cy="4524022"/>
          </a:xfrm>
          <a:prstGeom prst="rect">
            <a:avLst/>
          </a:prstGeom>
        </p:spPr>
      </p:pic>
      <p:sp>
        <p:nvSpPr>
          <p:cNvPr id="6" name="ZoneTexte 5"/>
          <p:cNvSpPr txBox="1"/>
          <p:nvPr/>
        </p:nvSpPr>
        <p:spPr>
          <a:xfrm>
            <a:off x="649112" y="1044222"/>
            <a:ext cx="10893778" cy="477054"/>
          </a:xfrm>
          <a:prstGeom prst="rect">
            <a:avLst/>
          </a:prstGeom>
          <a:noFill/>
        </p:spPr>
        <p:txBody>
          <a:bodyPr wrap="square" rtlCol="0">
            <a:spAutoFit/>
          </a:bodyPr>
          <a:lstStyle/>
          <a:p>
            <a:pPr algn="ctr"/>
            <a:r>
              <a:rPr lang="fr-FR" sz="2500" dirty="0" err="1" smtClean="0">
                <a:latin typeface="Montserrat"/>
                <a:cs typeface="Montserrat"/>
              </a:rPr>
              <a:t>Scientific</a:t>
            </a:r>
            <a:r>
              <a:rPr lang="fr-FR" sz="2500" dirty="0" smtClean="0">
                <a:latin typeface="Montserrat"/>
                <a:cs typeface="Montserrat"/>
              </a:rPr>
              <a:t> and </a:t>
            </a:r>
            <a:r>
              <a:rPr lang="fr-FR" sz="2500" dirty="0" err="1" smtClean="0">
                <a:latin typeface="Montserrat"/>
                <a:cs typeface="Montserrat"/>
              </a:rPr>
              <a:t>industrial</a:t>
            </a:r>
            <a:r>
              <a:rPr lang="fr-FR" sz="2500" dirty="0" smtClean="0">
                <a:latin typeface="Montserrat"/>
                <a:cs typeface="Montserrat"/>
              </a:rPr>
              <a:t> </a:t>
            </a:r>
            <a:r>
              <a:rPr lang="fr-FR" sz="2500" dirty="0" err="1" smtClean="0">
                <a:latin typeface="Montserrat"/>
                <a:cs typeface="Montserrat"/>
              </a:rPr>
              <a:t>partners</a:t>
            </a:r>
            <a:endParaRPr lang="fr-FR" sz="2500" dirty="0">
              <a:latin typeface="Montserrat"/>
              <a:cs typeface="Montserrat"/>
            </a:endParaRPr>
          </a:p>
        </p:txBody>
      </p:sp>
    </p:spTree>
    <p:extLst>
      <p:ext uri="{BB962C8B-B14F-4D97-AF65-F5344CB8AC3E}">
        <p14:creationId xmlns:p14="http://schemas.microsoft.com/office/powerpoint/2010/main" val="12592526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two thematic areas </a:t>
            </a:r>
            <a:endParaRPr dirty="0"/>
          </a:p>
        </p:txBody>
      </p:sp>
      <p:sp>
        <p:nvSpPr>
          <p:cNvPr id="5" name="Google Shape;237;p26"/>
          <p:cNvSpPr txBox="1">
            <a:spLocks noGrp="1"/>
          </p:cNvSpPr>
          <p:nvPr>
            <p:ph type="body" idx="1"/>
          </p:nvPr>
        </p:nvSpPr>
        <p:spPr>
          <a:xfrm>
            <a:off x="98777" y="909991"/>
            <a:ext cx="6461606" cy="51450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pPr>
            <a:r>
              <a:rPr lang="en-US" sz="2000" b="1" dirty="0" smtClean="0"/>
              <a:t>High Energy Physics</a:t>
            </a:r>
          </a:p>
          <a:p>
            <a:pPr marL="342900" lvl="0" indent="-342900" algn="l" rtl="0">
              <a:lnSpc>
                <a:spcPct val="90000"/>
              </a:lnSpc>
              <a:spcBef>
                <a:spcPts val="0"/>
              </a:spcBef>
              <a:spcAft>
                <a:spcPts val="0"/>
              </a:spcAft>
              <a:buClr>
                <a:schemeClr val="dk1"/>
              </a:buClr>
              <a:buSzPts val="2500"/>
              <a:buFont typeface="Arial"/>
              <a:buChar char="•"/>
            </a:pPr>
            <a:r>
              <a:rPr lang="en-US" sz="1800" dirty="0" smtClean="0"/>
              <a:t>Answering fundamental questions about the universe</a:t>
            </a:r>
          </a:p>
          <a:p>
            <a:pPr marL="342900" lvl="0" indent="-342900" algn="l" rtl="0">
              <a:lnSpc>
                <a:spcPct val="90000"/>
              </a:lnSpc>
              <a:spcBef>
                <a:spcPts val="0"/>
              </a:spcBef>
              <a:spcAft>
                <a:spcPts val="0"/>
              </a:spcAft>
              <a:buClr>
                <a:schemeClr val="dk1"/>
              </a:buClr>
              <a:buSzPts val="2500"/>
              <a:buFont typeface="Arial"/>
              <a:buChar char="•"/>
            </a:pPr>
            <a:r>
              <a:rPr lang="en-US" sz="1800" dirty="0"/>
              <a:t>I</a:t>
            </a:r>
            <a:r>
              <a:rPr lang="en-US" sz="1800" dirty="0" smtClean="0"/>
              <a:t>nternational collaborations</a:t>
            </a:r>
          </a:p>
          <a:p>
            <a:pPr marL="342900" indent="-342900">
              <a:spcBef>
                <a:spcPts val="0"/>
              </a:spcBef>
              <a:buFont typeface="Arial"/>
              <a:buChar char="•"/>
            </a:pPr>
            <a:r>
              <a:rPr lang="en-US" sz="1800" dirty="0" smtClean="0"/>
              <a:t>Knowledge transfer</a:t>
            </a:r>
          </a:p>
        </p:txBody>
      </p:sp>
      <p:sp>
        <p:nvSpPr>
          <p:cNvPr id="6" name="Google Shape;237;p26"/>
          <p:cNvSpPr txBox="1">
            <a:spLocks/>
          </p:cNvSpPr>
          <p:nvPr/>
        </p:nvSpPr>
        <p:spPr>
          <a:xfrm>
            <a:off x="6039556" y="921280"/>
            <a:ext cx="6152444" cy="5145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500"/>
              <a:buFont typeface="Arial"/>
              <a:buNone/>
              <a:defRPr sz="25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500"/>
              </a:spcBef>
              <a:spcAft>
                <a:spcPts val="0"/>
              </a:spcAft>
              <a:buClr>
                <a:schemeClr val="dk1"/>
              </a:buClr>
              <a:buSzPts val="2200"/>
              <a:buFont typeface="Arial"/>
              <a:buNone/>
              <a:defRPr sz="22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pPr marL="0" indent="0">
              <a:spcBef>
                <a:spcPts val="0"/>
              </a:spcBef>
            </a:pPr>
            <a:r>
              <a:rPr lang="en-US" sz="2000" b="1" dirty="0" smtClean="0"/>
              <a:t>Complex systems</a:t>
            </a:r>
          </a:p>
          <a:p>
            <a:pPr marL="342900" indent="-342900">
              <a:spcBef>
                <a:spcPts val="0"/>
              </a:spcBef>
              <a:buFont typeface="Arial"/>
              <a:buChar char="•"/>
            </a:pPr>
            <a:r>
              <a:rPr lang="en-US" sz="1800" dirty="0" smtClean="0"/>
              <a:t>Study and classification of matter states</a:t>
            </a:r>
          </a:p>
          <a:p>
            <a:pPr marL="342900" indent="-342900">
              <a:spcBef>
                <a:spcPts val="0"/>
              </a:spcBef>
              <a:buFont typeface="Arial"/>
              <a:buChar char="•"/>
            </a:pPr>
            <a:r>
              <a:rPr lang="fr-FR" sz="1800" dirty="0" smtClean="0"/>
              <a:t>U</a:t>
            </a:r>
            <a:r>
              <a:rPr lang="en-US" sz="1800" dirty="0" err="1" smtClean="0"/>
              <a:t>biquity</a:t>
            </a:r>
            <a:r>
              <a:rPr lang="en-US" sz="1800" dirty="0" smtClean="0"/>
              <a:t> of studied models</a:t>
            </a:r>
          </a:p>
          <a:p>
            <a:pPr marL="342900" indent="-342900">
              <a:spcBef>
                <a:spcPts val="0"/>
              </a:spcBef>
              <a:buFont typeface="Arial"/>
              <a:buChar char="•"/>
            </a:pPr>
            <a:r>
              <a:rPr lang="en-US" sz="1800" dirty="0" smtClean="0"/>
              <a:t>Networks and collective behavior</a:t>
            </a:r>
          </a:p>
          <a:p>
            <a:pPr marL="342900" indent="-342900">
              <a:spcBef>
                <a:spcPts val="0"/>
              </a:spcBef>
              <a:buFont typeface="Arial"/>
              <a:buChar char="•"/>
            </a:pPr>
            <a:r>
              <a:rPr lang="en-US" sz="1800" dirty="0" smtClean="0"/>
              <a:t>Highly interdisciplinary field</a:t>
            </a:r>
          </a:p>
          <a:p>
            <a:pPr marL="342900" indent="-342900">
              <a:spcBef>
                <a:spcPts val="0"/>
              </a:spcBef>
              <a:buFont typeface="Arial"/>
              <a:buChar char="•"/>
            </a:pPr>
            <a:endParaRPr lang="en-US" sz="1800" dirty="0" smtClean="0"/>
          </a:p>
          <a:p>
            <a:pPr marL="342900" indent="-342900">
              <a:spcBef>
                <a:spcPts val="0"/>
              </a:spcBef>
              <a:buFont typeface="Arial"/>
              <a:buChar char="•"/>
            </a:pPr>
            <a:endParaRPr lang="en-US" sz="1800" dirty="0" smtClean="0"/>
          </a:p>
          <a:p>
            <a:pPr marL="342900" indent="-342900">
              <a:spcBef>
                <a:spcPts val="0"/>
              </a:spcBef>
              <a:buFont typeface="Arial"/>
              <a:buChar char="•"/>
            </a:pPr>
            <a:endParaRPr lang="en-US" sz="1800" dirty="0"/>
          </a:p>
        </p:txBody>
      </p:sp>
      <p:pic>
        <p:nvPicPr>
          <p:cNvPr id="3" name="Image 2"/>
          <p:cNvPicPr>
            <a:picLocks noChangeAspect="1"/>
          </p:cNvPicPr>
          <p:nvPr/>
        </p:nvPicPr>
        <p:blipFill>
          <a:blip r:embed="rId3"/>
          <a:stretch>
            <a:fillRect/>
          </a:stretch>
        </p:blipFill>
        <p:spPr>
          <a:xfrm>
            <a:off x="141110" y="2127956"/>
            <a:ext cx="4452055" cy="2226028"/>
          </a:xfrm>
          <a:prstGeom prst="rect">
            <a:avLst/>
          </a:prstGeom>
        </p:spPr>
      </p:pic>
      <p:pic>
        <p:nvPicPr>
          <p:cNvPr id="7" name="Image 6"/>
          <p:cNvPicPr>
            <a:picLocks noChangeAspect="1"/>
          </p:cNvPicPr>
          <p:nvPr/>
        </p:nvPicPr>
        <p:blipFill>
          <a:blip r:embed="rId4"/>
          <a:stretch>
            <a:fillRect/>
          </a:stretch>
        </p:blipFill>
        <p:spPr>
          <a:xfrm>
            <a:off x="1166991" y="3939820"/>
            <a:ext cx="4582532" cy="2523067"/>
          </a:xfrm>
          <a:prstGeom prst="rect">
            <a:avLst/>
          </a:prstGeom>
        </p:spPr>
      </p:pic>
      <p:pic>
        <p:nvPicPr>
          <p:cNvPr id="8" name="Image 7"/>
          <p:cNvPicPr>
            <a:picLocks noChangeAspect="1"/>
          </p:cNvPicPr>
          <p:nvPr/>
        </p:nvPicPr>
        <p:blipFill>
          <a:blip r:embed="rId5"/>
          <a:stretch>
            <a:fillRect/>
          </a:stretch>
        </p:blipFill>
        <p:spPr>
          <a:xfrm>
            <a:off x="3565878" y="3405013"/>
            <a:ext cx="2197100" cy="1346200"/>
          </a:xfrm>
          <a:prstGeom prst="rect">
            <a:avLst/>
          </a:prstGeom>
        </p:spPr>
      </p:pic>
      <p:pic>
        <p:nvPicPr>
          <p:cNvPr id="10" name="Image 9"/>
          <p:cNvPicPr>
            <a:picLocks noChangeAspect="1"/>
          </p:cNvPicPr>
          <p:nvPr/>
        </p:nvPicPr>
        <p:blipFill>
          <a:blip r:embed="rId6"/>
          <a:stretch>
            <a:fillRect/>
          </a:stretch>
        </p:blipFill>
        <p:spPr>
          <a:xfrm>
            <a:off x="7212191" y="2331152"/>
            <a:ext cx="3060700" cy="1562100"/>
          </a:xfrm>
          <a:prstGeom prst="rect">
            <a:avLst/>
          </a:prstGeom>
        </p:spPr>
      </p:pic>
      <p:pic>
        <p:nvPicPr>
          <p:cNvPr id="11" name="Image 10"/>
          <p:cNvPicPr>
            <a:picLocks noChangeAspect="1"/>
          </p:cNvPicPr>
          <p:nvPr/>
        </p:nvPicPr>
        <p:blipFill>
          <a:blip r:embed="rId7"/>
          <a:stretch>
            <a:fillRect/>
          </a:stretch>
        </p:blipFill>
        <p:spPr>
          <a:xfrm>
            <a:off x="6407856" y="3862209"/>
            <a:ext cx="1295400" cy="1955800"/>
          </a:xfrm>
          <a:prstGeom prst="rect">
            <a:avLst/>
          </a:prstGeom>
        </p:spPr>
      </p:pic>
      <p:pic>
        <p:nvPicPr>
          <p:cNvPr id="12" name="Image 11"/>
          <p:cNvPicPr>
            <a:picLocks noChangeAspect="1"/>
          </p:cNvPicPr>
          <p:nvPr/>
        </p:nvPicPr>
        <p:blipFill>
          <a:blip r:embed="rId8"/>
          <a:stretch>
            <a:fillRect/>
          </a:stretch>
        </p:blipFill>
        <p:spPr>
          <a:xfrm>
            <a:off x="7777740" y="3827416"/>
            <a:ext cx="3680482" cy="2663695"/>
          </a:xfrm>
          <a:prstGeom prst="rect">
            <a:avLst/>
          </a:prstGeom>
        </p:spPr>
      </p:pic>
    </p:spTree>
    <p:extLst>
      <p:ext uri="{BB962C8B-B14F-4D97-AF65-F5344CB8AC3E}">
        <p14:creationId xmlns:p14="http://schemas.microsoft.com/office/powerpoint/2010/main" val="11937816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4" name="Google Shape;218;p23"/>
          <p:cNvSpPr txBox="1">
            <a:spLocks noGrp="1"/>
          </p:cNvSpPr>
          <p:nvPr>
            <p:ph type="title"/>
          </p:nvPr>
        </p:nvSpPr>
        <p:spPr>
          <a:xfrm>
            <a:off x="833839" y="78578"/>
            <a:ext cx="10515600" cy="5336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dirty="0" smtClean="0"/>
              <a:t>LA-</a:t>
            </a:r>
            <a:r>
              <a:rPr lang="en-US" dirty="0" err="1" smtClean="0"/>
              <a:t>CoNGA</a:t>
            </a:r>
            <a:r>
              <a:rPr lang="en-US" dirty="0" smtClean="0"/>
              <a:t> physics: three axis of competences</a:t>
            </a:r>
            <a:endParaRPr dirty="0"/>
          </a:p>
        </p:txBody>
      </p:sp>
      <p:pic>
        <p:nvPicPr>
          <p:cNvPr id="3" name="Image 2"/>
          <p:cNvPicPr>
            <a:picLocks noChangeAspect="1"/>
          </p:cNvPicPr>
          <p:nvPr/>
        </p:nvPicPr>
        <p:blipFill>
          <a:blip r:embed="rId3"/>
          <a:stretch>
            <a:fillRect/>
          </a:stretch>
        </p:blipFill>
        <p:spPr>
          <a:xfrm>
            <a:off x="663224" y="1247419"/>
            <a:ext cx="11207044" cy="4128911"/>
          </a:xfrm>
          <a:prstGeom prst="rect">
            <a:avLst/>
          </a:prstGeom>
        </p:spPr>
      </p:pic>
    </p:spTree>
    <p:extLst>
      <p:ext uri="{BB962C8B-B14F-4D97-AF65-F5344CB8AC3E}">
        <p14:creationId xmlns:p14="http://schemas.microsoft.com/office/powerpoint/2010/main" val="16130535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880</Words>
  <Application>Microsoft Macintosh PowerPoint</Application>
  <PresentationFormat>Personnalisé</PresentationFormat>
  <Paragraphs>87</Paragraphs>
  <Slides>15</Slides>
  <Notes>15</Notes>
  <HiddenSlides>0</HiddenSlides>
  <MMClips>0</MMClips>
  <ScaleCrop>false</ScaleCrop>
  <HeadingPairs>
    <vt:vector size="4" baseType="variant">
      <vt:variant>
        <vt:lpstr>Thème</vt:lpstr>
      </vt:variant>
      <vt:variant>
        <vt:i4>1</vt:i4>
      </vt:variant>
      <vt:variant>
        <vt:lpstr>Titres des diapositives</vt:lpstr>
      </vt:variant>
      <vt:variant>
        <vt:i4>15</vt:i4>
      </vt:variant>
    </vt:vector>
  </HeadingPairs>
  <TitlesOfParts>
    <vt:vector size="16" baseType="lpstr">
      <vt:lpstr>Tema de Office</vt:lpstr>
      <vt:lpstr>LA-CoNGA physics</vt:lpstr>
      <vt:lpstr>Scientific collaboration and education at a global scale</vt:lpstr>
      <vt:lpstr>The importance of Virtual Research and Learning Networks</vt:lpstr>
      <vt:lpstr>HECAP context in the Latin American region</vt:lpstr>
      <vt:lpstr>LA-CoNGA physics</vt:lpstr>
      <vt:lpstr>LA-CoNGA physics: the consortium</vt:lpstr>
      <vt:lpstr>LA-CoNGA physics: the consortium</vt:lpstr>
      <vt:lpstr>LA-CoNGA physics: two thematic areas </vt:lpstr>
      <vt:lpstr>LA-CoNGA physics: three axis of competences</vt:lpstr>
      <vt:lpstr>LA-CoNGA physics: methodology and platform</vt:lpstr>
      <vt:lpstr>LA-CoNGA physics: implementation</vt:lpstr>
      <vt:lpstr>LA-CoNGA physics: #HablemosLAConGA</vt:lpstr>
      <vt:lpstr>LA-CoNGA physics: our values/our vision</vt:lpstr>
      <vt:lpstr>Thanks!</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Reina Camacho</cp:lastModifiedBy>
  <cp:revision>25</cp:revision>
  <dcterms:modified xsi:type="dcterms:W3CDTF">2020-07-07T10:13:19Z</dcterms:modified>
</cp:coreProperties>
</file>